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verage" panose="020B0604020202020204" charset="0"/>
      <p:regular r:id="rId26"/>
    </p:embeddedFont>
    <p:embeddedFont>
      <p:font typeface="Oswald"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fa796dd4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fa796dd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JP</a:t>
            </a:r>
            <a:endParaRPr/>
          </a:p>
          <a:p>
            <a:pPr marL="0" lvl="0" indent="0" algn="l" rtl="0">
              <a:spcBef>
                <a:spcPts val="0"/>
              </a:spcBef>
              <a:spcAft>
                <a:spcPts val="0"/>
              </a:spcAft>
              <a:buNone/>
            </a:pPr>
            <a:endParaRPr/>
          </a:p>
          <a:p>
            <a:pPr marL="0" lvl="0" indent="0" algn="l" rtl="0">
              <a:spcBef>
                <a:spcPts val="0"/>
              </a:spcBef>
              <a:spcAft>
                <a:spcPts val="0"/>
              </a:spcAft>
              <a:buNone/>
            </a:pPr>
            <a:r>
              <a:rPr lang="en" b="1"/>
              <a:t>Lack of diversification</a:t>
            </a:r>
            <a:r>
              <a:rPr lang="en"/>
              <a:t>: </a:t>
            </a:r>
            <a:r>
              <a:rPr lang="en">
                <a:solidFill>
                  <a:srgbClr val="333333"/>
                </a:solidFill>
                <a:highlight>
                  <a:srgbClr val="FFFFFF"/>
                </a:highlight>
              </a:rPr>
              <a:t>single-commodity domination of an economy can end up shackling growth </a:t>
            </a:r>
            <a:r>
              <a:rPr lang="en">
                <a:solidFill>
                  <a:srgbClr val="1C1E29"/>
                </a:solidFill>
              </a:rPr>
              <a:t>through fluctuations in currencies and commodity prices. Some in the sub saharan region are more vulnerable than others, even though most are still very vulnerable because their economies are dependent on the export of one or just a few commodities or primary products. When there is a downturn in commodity prices, mono- economies such as Nigeria, Angola, and DR congo suffer economic stagnation.</a:t>
            </a:r>
            <a:endParaRPr>
              <a:solidFill>
                <a:srgbClr val="1C1E29"/>
              </a:solidFill>
            </a:endParaRPr>
          </a:p>
          <a:p>
            <a:pPr marL="0" lvl="0" indent="0" algn="l" rtl="0">
              <a:spcBef>
                <a:spcPts val="0"/>
              </a:spcBef>
              <a:spcAft>
                <a:spcPts val="0"/>
              </a:spcAft>
              <a:buNone/>
            </a:pPr>
            <a:endParaRPr>
              <a:solidFill>
                <a:srgbClr val="1C1E29"/>
              </a:solidFill>
            </a:endParaRPr>
          </a:p>
          <a:p>
            <a:pPr marL="0" lvl="0" indent="0" algn="l" rtl="0">
              <a:spcBef>
                <a:spcPts val="0"/>
              </a:spcBef>
              <a:spcAft>
                <a:spcPts val="0"/>
              </a:spcAft>
              <a:buNone/>
            </a:pPr>
            <a:r>
              <a:rPr lang="en">
                <a:highlight>
                  <a:srgbClr val="FFFFFF"/>
                </a:highlight>
              </a:rPr>
              <a:t>For example, Vietnam has successfully integrated into the global economy through its value chains.Some African countries are faring better in terms of diversification. Mauritius, for example, was once dependent on sugar for revenue. The country has now shifted its focus to tourism and textile exports. The amazing beaches of Mauritius attract tourists from around the world.</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fc23d0936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fc23d0936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fa796dd48_0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fa796dd4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586e27493_0_1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586e2749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fc627919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fc62791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fc627919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fc62791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c23d09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c23d09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586e27493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586e2749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586e2749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586e2749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586e27493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586e2749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Shree</a:t>
            </a:r>
            <a:endParaRPr/>
          </a:p>
          <a:p>
            <a:pPr marL="0" lvl="0" indent="0" algn="l" rtl="0">
              <a:spcBef>
                <a:spcPts val="0"/>
              </a:spcBef>
              <a:spcAft>
                <a:spcPts val="0"/>
              </a:spcAft>
              <a:buNone/>
            </a:pPr>
            <a:r>
              <a:rPr lang="en"/>
              <a:t>The Sub Saharan Africa consists of 22 countries. This region is Africa’s largest crude oil exporter. 40 to 50% of GDP’s of most of the countries depends on oil export. Most of oil from Africa comes from sub saharan region. There is also a large gap in economies of these countries. For eg. Nigeria has a very low GDP per capita whereas Mauritius is ranked in top 20 countries when GDP per capita is concerned.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586e27493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586e2749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586e27493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586e2749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586e27493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586e2749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586e2749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586e2749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fa796dd4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fa796dd4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Shree</a:t>
            </a:r>
            <a:endParaRPr/>
          </a:p>
          <a:p>
            <a:pPr marL="0" lvl="0" indent="0" algn="l" rtl="0">
              <a:spcBef>
                <a:spcPts val="0"/>
              </a:spcBef>
              <a:spcAft>
                <a:spcPts val="0"/>
              </a:spcAft>
              <a:buNone/>
            </a:pPr>
            <a:r>
              <a:rPr lang="en"/>
              <a:t>We used python to clean the data and generate insights for visualization. We cleaned the data and removed some columns based on some research. After deciding the path we were going to follow. We deleted the irrelevant columns. We deleted some columns because all the data was missing from those columns and that data was not available on the web as well. We imputed missing values for the columns which were very important for our research. Using boxplots and other visualization methods we determined the outliers for the columns.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fa796dd4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fa796dd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Shree</a:t>
            </a:r>
            <a:endParaRPr/>
          </a:p>
          <a:p>
            <a:pPr marL="0" lvl="0" indent="0" algn="l" rtl="0">
              <a:spcBef>
                <a:spcPts val="0"/>
              </a:spcBef>
              <a:spcAft>
                <a:spcPts val="0"/>
              </a:spcAft>
              <a:buNone/>
            </a:pPr>
            <a:r>
              <a:rPr lang="en"/>
              <a:t>We used three different methods to impute the missing data. First we identified the columns having missing data. We found data for one column on internet. For another column we found some historical data. After checking for outliers in that data we decided to take the mean of that data to generate the data for 2017. For the third column where only two values were missing, we checked for any outliers in the column.There were no outliers so we calculated the average of the entire column and imputed that in the two missing values.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86e2749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86e2749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Sarthak</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latin typeface="Average"/>
                <a:ea typeface="Average"/>
                <a:cs typeface="Average"/>
                <a:sym typeface="Average"/>
              </a:rPr>
              <a:t>Guinea’s GDP growth rate is 13.36% because thermal energy generation, bauxite mining, and strong agricultural sector. Exports are mainly precious stones and minerals</a:t>
            </a:r>
            <a:endParaRPr/>
          </a:p>
          <a:p>
            <a:pPr marL="0" lvl="0" indent="0" algn="l" rtl="0">
              <a:lnSpc>
                <a:spcPct val="115000"/>
              </a:lnSpc>
              <a:spcBef>
                <a:spcPts val="1600"/>
              </a:spcBef>
              <a:spcAft>
                <a:spcPts val="1600"/>
              </a:spcAft>
              <a:buNone/>
            </a:pPr>
            <a:r>
              <a:rPr lang="en">
                <a:latin typeface="Average"/>
                <a:ea typeface="Average"/>
                <a:cs typeface="Average"/>
                <a:sym typeface="Average"/>
              </a:rPr>
              <a:t>Nigeria accounts for 48% of the entire region’s GDP. The reason for this is because it is the largest economy in Africa, as well as the top oil exporter.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586e27493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6586e2749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t>Marco</a:t>
            </a:r>
            <a:endParaRPr sz="800"/>
          </a:p>
          <a:p>
            <a:pPr marL="0" lvl="0" indent="0" algn="l" rtl="0">
              <a:lnSpc>
                <a:spcPct val="115000"/>
              </a:lnSpc>
              <a:spcBef>
                <a:spcPts val="1600"/>
              </a:spcBef>
              <a:spcAft>
                <a:spcPts val="0"/>
              </a:spcAft>
              <a:buNone/>
            </a:pPr>
            <a:r>
              <a:rPr lang="en" sz="800"/>
              <a:t>Equatorial Guinea.: Oil reserves found in 90s.  Also gas. Third largest exporter in Sub Saharan (After Nigeria and Angola)</a:t>
            </a:r>
            <a:endParaRPr sz="800"/>
          </a:p>
          <a:p>
            <a:pPr marL="0" lvl="0" indent="0" algn="l" rtl="0">
              <a:lnSpc>
                <a:spcPct val="115000"/>
              </a:lnSpc>
              <a:spcBef>
                <a:spcPts val="1600"/>
              </a:spcBef>
              <a:spcAft>
                <a:spcPts val="0"/>
              </a:spcAft>
              <a:buNone/>
            </a:pPr>
            <a:r>
              <a:rPr lang="en" sz="800"/>
              <a:t>Drop oil prices. Oil dependency. No reserves. Weak public financial management..  Then, economic diversification (Agriculture and Tourism). Poverty reduction. </a:t>
            </a:r>
            <a:endParaRPr sz="800"/>
          </a:p>
          <a:p>
            <a:pPr marL="0" lvl="0" indent="0" algn="l" rtl="0">
              <a:lnSpc>
                <a:spcPct val="115000"/>
              </a:lnSpc>
              <a:spcBef>
                <a:spcPts val="1600"/>
              </a:spcBef>
              <a:spcAft>
                <a:spcPts val="0"/>
              </a:spcAft>
              <a:buNone/>
            </a:pPr>
            <a:r>
              <a:rPr lang="en" sz="800"/>
              <a:t>Angola’s negative GDP growth is due to lower oil prices, production levels, as the oil sectors accounts for ⅓ gdp and 90% exports. Equatorial Guinea has a declining hydrocarbon sector, lack of economic diversification, high level of infrastructure </a:t>
            </a:r>
            <a:endParaRPr sz="800"/>
          </a:p>
          <a:p>
            <a:pPr marL="0" lvl="0" indent="0" algn="l" rtl="0">
              <a:lnSpc>
                <a:spcPct val="115000"/>
              </a:lnSpc>
              <a:spcBef>
                <a:spcPts val="1600"/>
              </a:spcBef>
              <a:spcAft>
                <a:spcPts val="0"/>
              </a:spcAft>
              <a:buNone/>
            </a:pPr>
            <a:r>
              <a:rPr lang="en" sz="800">
                <a:solidFill>
                  <a:srgbClr val="333333"/>
                </a:solidFill>
                <a:highlight>
                  <a:srgbClr val="FFFFFF"/>
                </a:highlight>
              </a:rPr>
              <a:t>Macroeconomic stability has been restored and maintained through a more flexible exchange rate regime, restrictive monetary policy, and fiscal consolidation</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Guinea: Foreign investment in mining sector (iron,gold and diamonds). The mining industry grew at an annual rate of roughly 50% in 2016 and 2017, while the non-mining sector posted a 5.6% growth rate, with investment in infrastructure and the expansion of the primary and tertiary sectors remaining strong. Agriculture and natural resources, as well as the manufacturing and services sectors, are some of Guinea’s economic assets. </a:t>
            </a:r>
            <a:endParaRPr sz="800">
              <a:solidFill>
                <a:srgbClr val="333333"/>
              </a:solidFill>
              <a:highlight>
                <a:srgbClr val="FFFFFF"/>
              </a:highlight>
            </a:endParaRPr>
          </a:p>
          <a:p>
            <a:pPr marL="0" lvl="0" indent="0" algn="l" rtl="0">
              <a:lnSpc>
                <a:spcPct val="115000"/>
              </a:lnSpc>
              <a:spcBef>
                <a:spcPts val="1600"/>
              </a:spcBef>
              <a:spcAft>
                <a:spcPts val="1600"/>
              </a:spcAft>
              <a:buNone/>
            </a:pPr>
            <a:endParaRPr sz="1200">
              <a:latin typeface="Average"/>
              <a:ea typeface="Average"/>
              <a:cs typeface="Average"/>
              <a:sym typeface="Averag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586e27493_0_1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586e2749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latin typeface="Average"/>
                <a:ea typeface="Average"/>
                <a:cs typeface="Average"/>
                <a:sym typeface="Average"/>
              </a:rPr>
              <a:t>Equatorial Guinea: Has revenue from oil exports. 76.8 percent of people lives in poverty. </a:t>
            </a:r>
            <a:r>
              <a:rPr lang="en" sz="800">
                <a:solidFill>
                  <a:srgbClr val="1B1B1B"/>
                </a:solidFill>
                <a:highlight>
                  <a:srgbClr val="FFFFFF"/>
                </a:highlight>
              </a:rPr>
              <a:t>Worse yet, the clear majority of revenue procured never leaves the hands of the political elite.</a:t>
            </a:r>
            <a:endParaRPr sz="800">
              <a:solidFill>
                <a:srgbClr val="1B1B1B"/>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Seychelles:has the highest gross domestic product (GDP) per capita in Africa ($15,410 in 2016), but inequality is significant, placing the prospect of continued shared prosperity in tighter focus. Climate change also poses long-term sustainability risks.Seychelles tourism industry, but the sector is also benefiting from increases in tourists from other regions, facilitated in part by more airline connections. The formal unemployment rate was 3.5% in the third quarter of 2018, indicating a tight labor market consistent with robust recent economic conditions.heavy reliance on imported goods and on foreign funding for investment.</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Mauritius: </a:t>
            </a:r>
            <a:r>
              <a:rPr lang="en" sz="800">
                <a:latin typeface="Average"/>
                <a:ea typeface="Average"/>
                <a:cs typeface="Average"/>
                <a:sym typeface="Average"/>
              </a:rPr>
              <a:t>has an extremely high GDP/square km because it has recently transformed its economy from a low-income agricultural based economy to a diversified upper middle-income economy with growing industrial, financial, and tourist sectors. The economy currently depends on sugar, tourism, textiles, and financial services.</a:t>
            </a:r>
            <a:endParaRPr sz="800">
              <a:latin typeface="Average"/>
              <a:ea typeface="Average"/>
              <a:cs typeface="Average"/>
              <a:sym typeface="Average"/>
            </a:endParaRPr>
          </a:p>
          <a:p>
            <a:pPr marL="0" lvl="0" indent="0" algn="l" rtl="0">
              <a:lnSpc>
                <a:spcPct val="115000"/>
              </a:lnSpc>
              <a:spcBef>
                <a:spcPts val="1600"/>
              </a:spcBef>
              <a:spcAft>
                <a:spcPts val="0"/>
              </a:spcAft>
              <a:buNone/>
            </a:pPr>
            <a:r>
              <a:rPr lang="en" sz="800"/>
              <a:t>Angola’s negative GDP growth is due to lower oil prices, production levels, as the oil sectors accounts for ⅓ gdp and 90% exports. Equatorial Guinea has a declining hydrocarbon sector, lack of economic diversification, high level of infrastructure </a:t>
            </a:r>
            <a:endParaRPr sz="800">
              <a:latin typeface="Average"/>
              <a:ea typeface="Average"/>
              <a:cs typeface="Average"/>
              <a:sym typeface="Average"/>
            </a:endParaRPr>
          </a:p>
          <a:p>
            <a:pPr marL="0" lvl="0" indent="0" algn="l" rtl="0">
              <a:lnSpc>
                <a:spcPct val="115000"/>
              </a:lnSpc>
              <a:spcBef>
                <a:spcPts val="1600"/>
              </a:spcBef>
              <a:spcAft>
                <a:spcPts val="0"/>
              </a:spcAft>
              <a:buNone/>
            </a:pPr>
            <a:r>
              <a:rPr lang="en" sz="800">
                <a:solidFill>
                  <a:srgbClr val="333333"/>
                </a:solidFill>
                <a:highlight>
                  <a:srgbClr val="FFFFFF"/>
                </a:highlight>
              </a:rPr>
              <a:t>Nigeria: The weakness of the agriculture sector weakens prospects for the rural poor, while high food inflation adversely impacts the livelihoods of the urban poor.Employment creation remains weak and insufficient to absorb the fast-growing labor force, resulting in high rate of unemployment (23% in 2018), with another 20% of the labor force underemployed.</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Congo: Despite increased mining exports, the current account deficit widened from 2.9% of GDP in 2017 to 3.9 % of GDP in 2018. This deterioration in the country’s investment position is mainly due to the largest increase in imports of goods and services related to the rise in mining investments and to election expenses in the second half of 2018.</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Seychelles  45 , Equatorial Guinea : 55, Mauritius: 60, China: 76, Chile and Brazil. </a:t>
            </a:r>
            <a:endParaRPr sz="800">
              <a:solidFill>
                <a:srgbClr val="333333"/>
              </a:solidFill>
              <a:highlight>
                <a:srgbClr val="FFFFFF"/>
              </a:highlight>
            </a:endParaRPr>
          </a:p>
          <a:p>
            <a:pPr marL="0" lvl="0" indent="0" algn="l" rtl="0">
              <a:lnSpc>
                <a:spcPct val="115000"/>
              </a:lnSpc>
              <a:spcBef>
                <a:spcPts val="1600"/>
              </a:spcBef>
              <a:spcAft>
                <a:spcPts val="0"/>
              </a:spcAft>
              <a:buNone/>
            </a:pPr>
            <a:endParaRPr sz="1200">
              <a:latin typeface="Average"/>
              <a:ea typeface="Average"/>
              <a:cs typeface="Average"/>
              <a:sym typeface="Average"/>
            </a:endParaRPr>
          </a:p>
          <a:p>
            <a:pPr marL="0" lvl="0" indent="0" algn="l" rtl="0">
              <a:lnSpc>
                <a:spcPct val="115000"/>
              </a:lnSpc>
              <a:spcBef>
                <a:spcPts val="1600"/>
              </a:spcBef>
              <a:spcAft>
                <a:spcPts val="0"/>
              </a:spcAft>
              <a:buNone/>
            </a:pPr>
            <a:endParaRPr sz="1200">
              <a:latin typeface="Average"/>
              <a:ea typeface="Average"/>
              <a:cs typeface="Average"/>
              <a:sym typeface="Average"/>
            </a:endParaRPr>
          </a:p>
          <a:p>
            <a:pPr marL="0" lvl="0" indent="0" algn="l" rtl="0">
              <a:lnSpc>
                <a:spcPct val="115000"/>
              </a:lnSpc>
              <a:spcBef>
                <a:spcPts val="1600"/>
              </a:spcBef>
              <a:spcAft>
                <a:spcPts val="1600"/>
              </a:spcAft>
              <a:buNone/>
            </a:pPr>
            <a:endParaRPr sz="1200">
              <a:latin typeface="Average"/>
              <a:ea typeface="Average"/>
              <a:cs typeface="Average"/>
              <a:sym typeface="Averag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fc627919d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fc627919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Average"/>
                <a:ea typeface="Average"/>
                <a:cs typeface="Average"/>
                <a:sym typeface="Average"/>
              </a:rPr>
              <a:t>KC</a:t>
            </a:r>
            <a:endParaRPr sz="1200">
              <a:latin typeface="Average"/>
              <a:ea typeface="Average"/>
              <a:cs typeface="Average"/>
              <a:sym typeface="Average"/>
            </a:endParaRPr>
          </a:p>
          <a:p>
            <a:pPr marL="0" lvl="0" indent="0" algn="l" rtl="0">
              <a:lnSpc>
                <a:spcPct val="115000"/>
              </a:lnSpc>
              <a:spcBef>
                <a:spcPts val="1600"/>
              </a:spcBef>
              <a:spcAft>
                <a:spcPts val="0"/>
              </a:spcAft>
              <a:buNone/>
            </a:pPr>
            <a:r>
              <a:rPr lang="en" sz="1200">
                <a:latin typeface="Average"/>
                <a:ea typeface="Average"/>
                <a:cs typeface="Average"/>
                <a:sym typeface="Average"/>
              </a:rPr>
              <a:t>There is no normal distribution in terms of access to electricity for people living in rural areas in the Sub-Saharan region. This explains the problem of underdevelopment in the region. The reason for skewed distribution is because of Mauritius and Seychelles, they have 100% electricity coverage in rural areas.</a:t>
            </a:r>
            <a:endParaRPr sz="1200"/>
          </a:p>
          <a:p>
            <a:pPr marL="0" lvl="0" indent="0" algn="l" rtl="0">
              <a:lnSpc>
                <a:spcPct val="115000"/>
              </a:lnSpc>
              <a:spcBef>
                <a:spcPts val="1600"/>
              </a:spcBef>
              <a:spcAft>
                <a:spcPts val="0"/>
              </a:spcAft>
              <a:buNone/>
            </a:pPr>
            <a:r>
              <a:rPr lang="en" sz="1200">
                <a:latin typeface="Average"/>
                <a:ea typeface="Average"/>
                <a:cs typeface="Average"/>
                <a:sym typeface="Average"/>
              </a:rPr>
              <a:t>Seychelles heavily relies on imports and exports of trade, as it accounts for 123% of their GDP. Their majority exports consists of processed and unprocessed fish, machinery, and recreational boats. Imports consist of petroleum products, machinery, and manufactured goods. This means that Seychelles relies heavily on fishing, as it takes up 70% of its exports. As for imports, the majority of products consist of unprocessed frozen fish- tuna to be specific. The tuna is used to supply their canning factories. To put this into perspective, they imported around 1.3 billion dollars and exported around 700 million dollars in 2017, which is higher than their total GDP. </a:t>
            </a:r>
            <a:endParaRPr sz="1200">
              <a:latin typeface="Average"/>
              <a:ea typeface="Average"/>
              <a:cs typeface="Average"/>
              <a:sym typeface="Average"/>
            </a:endParaRPr>
          </a:p>
          <a:p>
            <a:pPr marL="0" lvl="0" indent="0" algn="l" rtl="0">
              <a:lnSpc>
                <a:spcPct val="115000"/>
              </a:lnSpc>
              <a:spcBef>
                <a:spcPts val="1600"/>
              </a:spcBef>
              <a:spcAft>
                <a:spcPts val="1600"/>
              </a:spcAft>
              <a:buNone/>
            </a:pPr>
            <a:r>
              <a:rPr lang="en" sz="1200">
                <a:latin typeface="Average"/>
                <a:ea typeface="Average"/>
                <a:cs typeface="Average"/>
                <a:sym typeface="Average"/>
              </a:rPr>
              <a:t>The reason for Nigeria’s low tax revenue of 3.4% is simply because people are not paying taxes. The government has issued penalty and prosecution for those who did not declare taxes, but the message has not yet gotten across to the people. Furthermore, the government efforts to force people to pay taxes was successful on only 8% of their target. One of the reasons why Nigerians are reluctant to pay taxes is because they know that the money will be absorbed by the government, rather than being spent on education, health, and public benefit.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fc23d0936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fc23d0936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JP</a:t>
            </a:r>
            <a:endParaRPr b="1"/>
          </a:p>
          <a:p>
            <a:pPr marL="0" lvl="0" indent="0" algn="l" rtl="0">
              <a:spcBef>
                <a:spcPts val="0"/>
              </a:spcBef>
              <a:spcAft>
                <a:spcPts val="0"/>
              </a:spcAft>
              <a:buNone/>
            </a:pPr>
            <a:r>
              <a:rPr lang="en" b="1"/>
              <a:t>instability:</a:t>
            </a:r>
            <a:r>
              <a:rPr lang="en"/>
              <a:t> Civil wars and crises</a:t>
            </a:r>
            <a:endParaRPr/>
          </a:p>
          <a:p>
            <a:pPr marL="0" lvl="0" indent="0" algn="l" rtl="0">
              <a:spcBef>
                <a:spcPts val="0"/>
              </a:spcBef>
              <a:spcAft>
                <a:spcPts val="0"/>
              </a:spcAft>
              <a:buNone/>
            </a:pPr>
            <a:r>
              <a:rPr lang="en"/>
              <a:t> have broken out in multiple African countries since 2010, reversing the previous decade’s trend of stabilization </a:t>
            </a:r>
            <a:endParaRPr/>
          </a:p>
          <a:p>
            <a:pPr marL="0" lvl="0" indent="0" algn="l" rtl="0">
              <a:spcBef>
                <a:spcPts val="0"/>
              </a:spcBef>
              <a:spcAft>
                <a:spcPts val="0"/>
              </a:spcAft>
              <a:buNone/>
            </a:pPr>
            <a:r>
              <a:rPr lang="en"/>
              <a:t>Terrorism such as the example in Nigeria with Boko Haram at the same time  South Sudan face a credible risk of famine in early 2019; in both, insecurity has hindered aid access to affected zones.</a:t>
            </a:r>
            <a:endParaRPr/>
          </a:p>
          <a:p>
            <a:pPr marL="0" lvl="0" indent="0" algn="l" rtl="0">
              <a:spcBef>
                <a:spcPts val="0"/>
              </a:spcBef>
              <a:spcAft>
                <a:spcPts val="0"/>
              </a:spcAft>
              <a:buNone/>
            </a:pPr>
            <a:r>
              <a:rPr lang="en"/>
              <a:t>Central African Republic (CAR), Mali, Burkina Faso, Cameroon, Burundi, and South Sudan, while long-running conflicts continue to affect the Democratic Republic of Congo (DRC), Sudan, and Somalia.</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oec.world/en/profile/country/syc/" TargetMode="External"/><Relationship Id="rId13" Type="http://schemas.openxmlformats.org/officeDocument/2006/relationships/hyperlink" Target="https://www.bbc.com/news/world-africa-49566927" TargetMode="External"/><Relationship Id="rId3" Type="http://schemas.openxmlformats.org/officeDocument/2006/relationships/hyperlink" Target="https://www.worldbank.org/en/country/equatorialguinea/overview" TargetMode="External"/><Relationship Id="rId7" Type="http://schemas.openxmlformats.org/officeDocument/2006/relationships/hyperlink" Target="https://www.worldbank.org/en/country/seychelles/overview" TargetMode="External"/><Relationship Id="rId12" Type="http://schemas.openxmlformats.org/officeDocument/2006/relationships/hyperlink" Target="https://www.worldbank.org/en/country/drc/overview"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worldbank.org/en/country/guinea/overview" TargetMode="External"/><Relationship Id="rId11" Type="http://schemas.openxmlformats.org/officeDocument/2006/relationships/hyperlink" Target="https://www.worldbank.org/en/country/nigeria/overview" TargetMode="External"/><Relationship Id="rId5" Type="http://schemas.openxmlformats.org/officeDocument/2006/relationships/hyperlink" Target="https://www.worldbank.org/en/country/angola/overview" TargetMode="External"/><Relationship Id="rId10" Type="http://schemas.openxmlformats.org/officeDocument/2006/relationships/hyperlink" Target="https://www.worldbank.org/en/country/mauritius/overview" TargetMode="External"/><Relationship Id="rId4" Type="http://schemas.openxmlformats.org/officeDocument/2006/relationships/hyperlink" Target="https://www.borgenmagazine.com/why-is-equatorial-guinea-poor/" TargetMode="External"/><Relationship Id="rId9" Type="http://schemas.openxmlformats.org/officeDocument/2006/relationships/hyperlink" Target="http://www.fao.org/3/a-br801e.pdf"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cia.gov/library/publications/the-world-factbook/geos/print_ga.html" TargetMode="External"/><Relationship Id="rId13" Type="http://schemas.openxmlformats.org/officeDocument/2006/relationships/hyperlink" Target="https://www.cia.gov/library/publications/the-world-factbook/geos/tp.html" TargetMode="External"/><Relationship Id="rId3" Type="http://schemas.openxmlformats.org/officeDocument/2006/relationships/hyperlink" Target="https://www.cia.gov/library/publications/the-world-factbook/geos/print_bn.html" TargetMode="External"/><Relationship Id="rId7" Type="http://schemas.openxmlformats.org/officeDocument/2006/relationships/hyperlink" Target="https://www.cia.gov/library/publications/the-world-factbook/geos/gb.html" TargetMode="External"/><Relationship Id="rId12" Type="http://schemas.openxmlformats.org/officeDocument/2006/relationships/hyperlink" Target="https://www.cia.gov/library/publications/the-world-factbook/geos/print_ni.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cia.gov/library/publications/the-world-factbook/geos/cg.html" TargetMode="External"/><Relationship Id="rId11" Type="http://schemas.openxmlformats.org/officeDocument/2006/relationships/hyperlink" Target="https://www.cia.gov/library/publications/the-world-factbook/geos/li.html" TargetMode="External"/><Relationship Id="rId5" Type="http://schemas.openxmlformats.org/officeDocument/2006/relationships/hyperlink" Target="https://www.cia.gov/library/publications/the-world-factbook/geos/print_cn.html" TargetMode="External"/><Relationship Id="rId10" Type="http://schemas.openxmlformats.org/officeDocument/2006/relationships/hyperlink" Target="https://www.cia.gov/library/publications/the-world-factbook/geos/gv.html" TargetMode="External"/><Relationship Id="rId4" Type="http://schemas.openxmlformats.org/officeDocument/2006/relationships/hyperlink" Target="https://www.cia.gov/library/publications/the-world-factbook/geos/ct.html" TargetMode="External"/><Relationship Id="rId9" Type="http://schemas.openxmlformats.org/officeDocument/2006/relationships/hyperlink" Target="https://www.cia.gov/library/publications/the-world-factbook/geos/gh.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cia.gov/library/publications/the-world-factbook/geos/sg.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cia.gov/library/publications/the-world-factbook/geos/sl.html" TargetMode="External"/><Relationship Id="rId4" Type="http://schemas.openxmlformats.org/officeDocument/2006/relationships/hyperlink" Target="https://www.cia.gov/library/publications/the-world-factbook/geos/s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www.cfr.org/africa-sub-saharan/sub-saharan-security-tracker/p3788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Sub-Saharan Africa </a:t>
            </a:r>
            <a:endParaRPr dirty="0"/>
          </a:p>
          <a:p>
            <a:pPr marL="0" lvl="0" indent="0" algn="ctr" rtl="0">
              <a:spcBef>
                <a:spcPts val="0"/>
              </a:spcBef>
              <a:spcAft>
                <a:spcPts val="0"/>
              </a:spcAft>
              <a:buNone/>
            </a:pPr>
            <a:r>
              <a:rPr lang="en" dirty="0"/>
              <a:t>2019</a:t>
            </a:r>
            <a:endParaRPr dirty="0"/>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World Needs Our Help!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body" idx="4294967295"/>
          </p:nvPr>
        </p:nvSpPr>
        <p:spPr>
          <a:xfrm>
            <a:off x="680275" y="99030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Lack of Diversification</a:t>
            </a:r>
            <a:endParaRPr>
              <a:solidFill>
                <a:schemeClr val="dk1"/>
              </a:solidFill>
            </a:endParaRPr>
          </a:p>
        </p:txBody>
      </p:sp>
      <p:sp>
        <p:nvSpPr>
          <p:cNvPr id="141" name="Google Shape;141;p22"/>
          <p:cNvSpPr txBox="1">
            <a:spLocks noGrp="1"/>
          </p:cNvSpPr>
          <p:nvPr>
            <p:ph type="body" idx="4294967295"/>
          </p:nvPr>
        </p:nvSpPr>
        <p:spPr>
          <a:xfrm>
            <a:off x="190275" y="1366025"/>
            <a:ext cx="3264900" cy="29139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SzPts val="1600"/>
              <a:buChar char="●"/>
            </a:pPr>
            <a:r>
              <a:rPr lang="en" sz="1600"/>
              <a:t>Single-commodity domination</a:t>
            </a:r>
            <a:br>
              <a:rPr lang="en" sz="1600"/>
            </a:br>
            <a:endParaRPr sz="1600"/>
          </a:p>
          <a:p>
            <a:pPr marL="457200" marR="0" lvl="0" indent="-330200" algn="l" rtl="0">
              <a:lnSpc>
                <a:spcPct val="115000"/>
              </a:lnSpc>
              <a:spcBef>
                <a:spcPts val="0"/>
              </a:spcBef>
              <a:spcAft>
                <a:spcPts val="0"/>
              </a:spcAft>
              <a:buSzPts val="1600"/>
              <a:buChar char="●"/>
            </a:pPr>
            <a:r>
              <a:rPr lang="en" sz="1600"/>
              <a:t>structural economic transformation needed</a:t>
            </a:r>
            <a:br>
              <a:rPr lang="en" sz="1600"/>
            </a:br>
            <a:endParaRPr sz="1600"/>
          </a:p>
          <a:p>
            <a:pPr marL="457200" marR="0" lvl="0" indent="-330200" algn="l" rtl="0">
              <a:lnSpc>
                <a:spcPct val="115000"/>
              </a:lnSpc>
              <a:spcBef>
                <a:spcPts val="0"/>
              </a:spcBef>
              <a:spcAft>
                <a:spcPts val="0"/>
              </a:spcAft>
              <a:buSzPts val="1600"/>
              <a:buChar char="●"/>
            </a:pPr>
            <a:r>
              <a:rPr lang="en" sz="1600"/>
              <a:t>Risk mitigation strategy for long term peace prospect</a:t>
            </a:r>
            <a:endParaRPr sz="1600"/>
          </a:p>
        </p:txBody>
      </p:sp>
      <p:sp>
        <p:nvSpPr>
          <p:cNvPr id="142" name="Google Shape;142;p22"/>
          <p:cNvSpPr txBox="1"/>
          <p:nvPr/>
        </p:nvSpPr>
        <p:spPr>
          <a:xfrm>
            <a:off x="0" y="0"/>
            <a:ext cx="3000000" cy="9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Problems</a:t>
            </a:r>
            <a:endParaRPr sz="3000">
              <a:solidFill>
                <a:schemeClr val="dk1"/>
              </a:solidFill>
              <a:latin typeface="Oswald"/>
              <a:ea typeface="Oswald"/>
              <a:cs typeface="Oswald"/>
              <a:sym typeface="Oswald"/>
            </a:endParaRPr>
          </a:p>
          <a:p>
            <a:pPr marL="0" lvl="0" indent="0" algn="l" rtl="0">
              <a:lnSpc>
                <a:spcPct val="115000"/>
              </a:lnSpc>
              <a:spcBef>
                <a:spcPts val="0"/>
              </a:spcBef>
              <a:spcAft>
                <a:spcPts val="0"/>
              </a:spcAft>
              <a:buNone/>
            </a:pPr>
            <a:r>
              <a:rPr lang="en">
                <a:solidFill>
                  <a:schemeClr val="dk1"/>
                </a:solidFill>
                <a:latin typeface="Average"/>
                <a:ea typeface="Average"/>
                <a:cs typeface="Average"/>
                <a:sym typeface="Average"/>
              </a:rPr>
              <a:t>print(‘Diversification’) </a:t>
            </a:r>
            <a:endParaRPr>
              <a:solidFill>
                <a:schemeClr val="dk1"/>
              </a:solidFill>
              <a:latin typeface="Average"/>
              <a:ea typeface="Average"/>
              <a:cs typeface="Average"/>
              <a:sym typeface="Average"/>
            </a:endParaRPr>
          </a:p>
          <a:p>
            <a:pPr marL="0" lvl="0" indent="0" algn="l" rtl="0">
              <a:spcBef>
                <a:spcPts val="0"/>
              </a:spcBef>
              <a:spcAft>
                <a:spcPts val="0"/>
              </a:spcAft>
              <a:buNone/>
            </a:pPr>
            <a:endParaRPr sz="3000">
              <a:solidFill>
                <a:schemeClr val="dk1"/>
              </a:solidFill>
              <a:latin typeface="Oswald"/>
              <a:ea typeface="Oswald"/>
              <a:cs typeface="Oswald"/>
              <a:sym typeface="Oswald"/>
            </a:endParaRPr>
          </a:p>
        </p:txBody>
      </p:sp>
      <p:pic>
        <p:nvPicPr>
          <p:cNvPr id="143" name="Google Shape;143;p22"/>
          <p:cNvPicPr preferRelativeResize="0"/>
          <p:nvPr/>
        </p:nvPicPr>
        <p:blipFill>
          <a:blip r:embed="rId3">
            <a:alphaModFix/>
          </a:blip>
          <a:stretch>
            <a:fillRect/>
          </a:stretch>
        </p:blipFill>
        <p:spPr>
          <a:xfrm>
            <a:off x="3585000" y="863550"/>
            <a:ext cx="509462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body" idx="4294967295"/>
          </p:nvPr>
        </p:nvSpPr>
        <p:spPr>
          <a:xfrm>
            <a:off x="141075" y="92905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Lack of Education</a:t>
            </a:r>
            <a:endParaRPr>
              <a:solidFill>
                <a:schemeClr val="dk1"/>
              </a:solidFill>
            </a:endParaRPr>
          </a:p>
        </p:txBody>
      </p:sp>
      <p:sp>
        <p:nvSpPr>
          <p:cNvPr id="149" name="Google Shape;149;p23"/>
          <p:cNvSpPr txBox="1">
            <a:spLocks noGrp="1"/>
          </p:cNvSpPr>
          <p:nvPr>
            <p:ph type="body" idx="4294967295"/>
          </p:nvPr>
        </p:nvSpPr>
        <p:spPr>
          <a:xfrm>
            <a:off x="472475" y="1571125"/>
            <a:ext cx="3360900" cy="27948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SzPts val="1600"/>
              <a:buChar char="●"/>
            </a:pPr>
            <a:r>
              <a:rPr lang="en" sz="1600"/>
              <a:t>An educated workforce is essential for stimulating long term economic growth and reducing poverty</a:t>
            </a:r>
            <a:br>
              <a:rPr lang="en" sz="1600"/>
            </a:br>
            <a:endParaRPr sz="1600"/>
          </a:p>
          <a:p>
            <a:pPr marL="457200" marR="0" lvl="0" indent="-330200" algn="l" rtl="0">
              <a:lnSpc>
                <a:spcPct val="115000"/>
              </a:lnSpc>
              <a:spcBef>
                <a:spcPts val="0"/>
              </a:spcBef>
              <a:spcAft>
                <a:spcPts val="0"/>
              </a:spcAft>
              <a:buSzPts val="1600"/>
              <a:buChar char="●"/>
            </a:pPr>
            <a:r>
              <a:rPr lang="en" sz="1600"/>
              <a:t>Infrastructure (schools, transports)</a:t>
            </a:r>
            <a:endParaRPr sz="1600"/>
          </a:p>
        </p:txBody>
      </p:sp>
      <p:sp>
        <p:nvSpPr>
          <p:cNvPr id="150" name="Google Shape;150;p23"/>
          <p:cNvSpPr txBox="1"/>
          <p:nvPr/>
        </p:nvSpPr>
        <p:spPr>
          <a:xfrm>
            <a:off x="65900" y="89100"/>
            <a:ext cx="3000000" cy="9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Problems</a:t>
            </a:r>
            <a:endParaRPr sz="3000">
              <a:solidFill>
                <a:schemeClr val="dk1"/>
              </a:solidFill>
              <a:latin typeface="Oswald"/>
              <a:ea typeface="Oswald"/>
              <a:cs typeface="Oswald"/>
              <a:sym typeface="Oswald"/>
            </a:endParaRPr>
          </a:p>
          <a:p>
            <a:pPr marL="0" lvl="0" indent="0" algn="l" rtl="0">
              <a:lnSpc>
                <a:spcPct val="115000"/>
              </a:lnSpc>
              <a:spcBef>
                <a:spcPts val="0"/>
              </a:spcBef>
              <a:spcAft>
                <a:spcPts val="0"/>
              </a:spcAft>
              <a:buNone/>
            </a:pPr>
            <a:r>
              <a:rPr lang="en">
                <a:solidFill>
                  <a:schemeClr val="dk1"/>
                </a:solidFill>
                <a:latin typeface="Average"/>
                <a:ea typeface="Average"/>
                <a:cs typeface="Average"/>
                <a:sym typeface="Average"/>
              </a:rPr>
              <a:t>print(‘Education’) </a:t>
            </a:r>
            <a:endParaRPr>
              <a:solidFill>
                <a:schemeClr val="dk1"/>
              </a:solidFill>
              <a:latin typeface="Average"/>
              <a:ea typeface="Average"/>
              <a:cs typeface="Average"/>
              <a:sym typeface="Average"/>
            </a:endParaRPr>
          </a:p>
          <a:p>
            <a:pPr marL="0" lvl="0" indent="0" algn="l" rtl="0">
              <a:spcBef>
                <a:spcPts val="0"/>
              </a:spcBef>
              <a:spcAft>
                <a:spcPts val="0"/>
              </a:spcAft>
              <a:buNone/>
            </a:pPr>
            <a:endParaRPr sz="3000">
              <a:solidFill>
                <a:schemeClr val="dk1"/>
              </a:solidFill>
              <a:latin typeface="Oswald"/>
              <a:ea typeface="Oswald"/>
              <a:cs typeface="Oswald"/>
              <a:sym typeface="Oswald"/>
            </a:endParaRPr>
          </a:p>
        </p:txBody>
      </p:sp>
      <p:pic>
        <p:nvPicPr>
          <p:cNvPr id="151" name="Google Shape;151;p23"/>
          <p:cNvPicPr preferRelativeResize="0"/>
          <p:nvPr/>
        </p:nvPicPr>
        <p:blipFill rotWithShape="1">
          <a:blip r:embed="rId3">
            <a:alphaModFix/>
          </a:blip>
          <a:srcRect l="-5009" r="5009"/>
          <a:stretch/>
        </p:blipFill>
        <p:spPr>
          <a:xfrm>
            <a:off x="3833375" y="392600"/>
            <a:ext cx="2388300" cy="1361100"/>
          </a:xfrm>
          <a:prstGeom prst="ellipse">
            <a:avLst/>
          </a:prstGeom>
          <a:noFill/>
          <a:ln>
            <a:noFill/>
          </a:ln>
        </p:spPr>
      </p:pic>
      <p:pic>
        <p:nvPicPr>
          <p:cNvPr id="152" name="Google Shape;152;p23"/>
          <p:cNvPicPr preferRelativeResize="0"/>
          <p:nvPr/>
        </p:nvPicPr>
        <p:blipFill>
          <a:blip r:embed="rId4">
            <a:alphaModFix/>
          </a:blip>
          <a:stretch>
            <a:fillRect/>
          </a:stretch>
        </p:blipFill>
        <p:spPr>
          <a:xfrm>
            <a:off x="6054800" y="1871900"/>
            <a:ext cx="2720100" cy="1613100"/>
          </a:xfrm>
          <a:prstGeom prst="ellipse">
            <a:avLst/>
          </a:prstGeom>
          <a:noFill/>
          <a:ln>
            <a:noFill/>
          </a:ln>
        </p:spPr>
      </p:pic>
      <p:pic>
        <p:nvPicPr>
          <p:cNvPr id="153" name="Google Shape;153;p23"/>
          <p:cNvPicPr preferRelativeResize="0"/>
          <p:nvPr/>
        </p:nvPicPr>
        <p:blipFill>
          <a:blip r:embed="rId5">
            <a:alphaModFix/>
          </a:blip>
          <a:stretch>
            <a:fillRect/>
          </a:stretch>
        </p:blipFill>
        <p:spPr>
          <a:xfrm>
            <a:off x="3445875" y="3012675"/>
            <a:ext cx="2864700" cy="18771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a:p>
            <a:pPr marL="0" lvl="0" indent="0" algn="ctr" rtl="0">
              <a:spcBef>
                <a:spcPts val="0"/>
              </a:spcBef>
              <a:spcAft>
                <a:spcPts val="0"/>
              </a:spcAft>
              <a:buNone/>
            </a:pPr>
            <a:endParaRPr/>
          </a:p>
        </p:txBody>
      </p:sp>
      <p:sp>
        <p:nvSpPr>
          <p:cNvPr id="164" name="Google Shape;164;p25"/>
          <p:cNvSpPr txBox="1">
            <a:spLocks noGrp="1"/>
          </p:cNvSpPr>
          <p:nvPr>
            <p:ph type="body" idx="1"/>
          </p:nvPr>
        </p:nvSpPr>
        <p:spPr>
          <a:xfrm>
            <a:off x="311700" y="1152475"/>
            <a:ext cx="8520600" cy="3942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Equatorial Guinea Overview: </a:t>
            </a:r>
            <a:r>
              <a:rPr lang="en" sz="1100">
                <a:uFill>
                  <a:noFill/>
                </a:uFill>
                <a:latin typeface="Arial"/>
                <a:ea typeface="Arial"/>
                <a:cs typeface="Arial"/>
                <a:sym typeface="Arial"/>
                <a:hlinkClick r:id="rId3"/>
              </a:rPr>
              <a:t>https://www.worldbank.org/en/country/equatorialguinea/overview</a:t>
            </a:r>
            <a:endParaRPr/>
          </a:p>
          <a:p>
            <a:pPr marL="457200" lvl="0" indent="-342900" algn="l" rtl="0">
              <a:spcBef>
                <a:spcPts val="0"/>
              </a:spcBef>
              <a:spcAft>
                <a:spcPts val="0"/>
              </a:spcAft>
              <a:buSzPts val="1800"/>
              <a:buChar char="●"/>
            </a:pPr>
            <a:r>
              <a:rPr lang="en"/>
              <a:t>Equatorial Guinea: </a:t>
            </a:r>
            <a:r>
              <a:rPr lang="en" sz="1100">
                <a:uFill>
                  <a:noFill/>
                </a:uFill>
                <a:latin typeface="Arial"/>
                <a:ea typeface="Arial"/>
                <a:cs typeface="Arial"/>
                <a:sym typeface="Arial"/>
                <a:hlinkClick r:id="rId4"/>
              </a:rPr>
              <a:t>https://www.borgenmagazine.com/why-is-equatorial-guinea-poor/</a:t>
            </a:r>
            <a:endParaRPr/>
          </a:p>
          <a:p>
            <a:pPr marL="457200" lvl="0" indent="-342900" algn="l" rtl="0">
              <a:spcBef>
                <a:spcPts val="0"/>
              </a:spcBef>
              <a:spcAft>
                <a:spcPts val="0"/>
              </a:spcAft>
              <a:buSzPts val="1800"/>
              <a:buChar char="●"/>
            </a:pPr>
            <a:r>
              <a:rPr lang="en"/>
              <a:t>Angola Overview: </a:t>
            </a:r>
            <a:r>
              <a:rPr lang="en" sz="1100">
                <a:uFill>
                  <a:noFill/>
                </a:uFill>
                <a:latin typeface="Arial"/>
                <a:ea typeface="Arial"/>
                <a:cs typeface="Arial"/>
                <a:sym typeface="Arial"/>
                <a:hlinkClick r:id="rId5"/>
              </a:rPr>
              <a:t>https://www.worldbank.org/en/country/angola/overview</a:t>
            </a:r>
            <a:endParaRPr/>
          </a:p>
          <a:p>
            <a:pPr marL="457200" lvl="0" indent="-342900" algn="l" rtl="0">
              <a:spcBef>
                <a:spcPts val="0"/>
              </a:spcBef>
              <a:spcAft>
                <a:spcPts val="0"/>
              </a:spcAft>
              <a:buSzPts val="1800"/>
              <a:buChar char="●"/>
            </a:pPr>
            <a:r>
              <a:rPr lang="en"/>
              <a:t>Guinea Overview: </a:t>
            </a:r>
            <a:r>
              <a:rPr lang="en" sz="1100">
                <a:uFill>
                  <a:noFill/>
                </a:uFill>
                <a:latin typeface="Arial"/>
                <a:ea typeface="Arial"/>
                <a:cs typeface="Arial"/>
                <a:sym typeface="Arial"/>
                <a:hlinkClick r:id="rId6"/>
              </a:rPr>
              <a:t>https://www.worldbank.org/en/country/guinea/overview</a:t>
            </a:r>
            <a:endParaRPr/>
          </a:p>
          <a:p>
            <a:pPr marL="457200" lvl="0" indent="-342900" algn="l" rtl="0">
              <a:spcBef>
                <a:spcPts val="0"/>
              </a:spcBef>
              <a:spcAft>
                <a:spcPts val="0"/>
              </a:spcAft>
              <a:buSzPts val="1800"/>
              <a:buChar char="●"/>
            </a:pPr>
            <a:r>
              <a:rPr lang="en"/>
              <a:t>Seychelles Overview: </a:t>
            </a:r>
            <a:r>
              <a:rPr lang="en" sz="1100">
                <a:uFill>
                  <a:noFill/>
                </a:uFill>
                <a:latin typeface="Arial"/>
                <a:ea typeface="Arial"/>
                <a:cs typeface="Arial"/>
                <a:sym typeface="Arial"/>
                <a:hlinkClick r:id="rId7"/>
              </a:rPr>
              <a:t>https://www.worldbank.org/en/country/seychelles/overview</a:t>
            </a:r>
            <a:endParaRPr/>
          </a:p>
          <a:p>
            <a:pPr marL="457200" lvl="0" indent="-342900" algn="l" rtl="0">
              <a:spcBef>
                <a:spcPts val="0"/>
              </a:spcBef>
              <a:spcAft>
                <a:spcPts val="0"/>
              </a:spcAft>
              <a:buSzPts val="1800"/>
              <a:buChar char="●"/>
            </a:pPr>
            <a:r>
              <a:rPr lang="en"/>
              <a:t>Seychelles Trade: </a:t>
            </a:r>
            <a:r>
              <a:rPr lang="en" sz="1100">
                <a:uFill>
                  <a:noFill/>
                </a:uFill>
                <a:latin typeface="Arial"/>
                <a:ea typeface="Arial"/>
                <a:cs typeface="Arial"/>
                <a:sym typeface="Arial"/>
                <a:hlinkClick r:id="rId8"/>
              </a:rPr>
              <a:t>https://oec.world/en/profile/country/syc/</a:t>
            </a:r>
            <a:endParaRPr/>
          </a:p>
          <a:p>
            <a:pPr marL="457200" lvl="0" indent="-342900" algn="l" rtl="0">
              <a:spcBef>
                <a:spcPts val="0"/>
              </a:spcBef>
              <a:spcAft>
                <a:spcPts val="0"/>
              </a:spcAft>
              <a:buSzPts val="1800"/>
              <a:buChar char="●"/>
            </a:pPr>
            <a:r>
              <a:rPr lang="en"/>
              <a:t>Seychelles Trade 2: </a:t>
            </a:r>
            <a:r>
              <a:rPr lang="en" sz="1100">
                <a:uFill>
                  <a:noFill/>
                </a:uFill>
                <a:latin typeface="Arial"/>
                <a:ea typeface="Arial"/>
                <a:cs typeface="Arial"/>
                <a:sym typeface="Arial"/>
                <a:hlinkClick r:id="rId9"/>
              </a:rPr>
              <a:t>http://www.fao.org/3/a-br801e.pdf</a:t>
            </a:r>
            <a:endParaRPr/>
          </a:p>
          <a:p>
            <a:pPr marL="457200" lvl="0" indent="-342900" algn="l" rtl="0">
              <a:spcBef>
                <a:spcPts val="0"/>
              </a:spcBef>
              <a:spcAft>
                <a:spcPts val="0"/>
              </a:spcAft>
              <a:buSzPts val="1800"/>
              <a:buChar char="●"/>
            </a:pPr>
            <a:r>
              <a:rPr lang="en"/>
              <a:t>Mauritius Overview: </a:t>
            </a:r>
            <a:r>
              <a:rPr lang="en" sz="1100">
                <a:uFill>
                  <a:noFill/>
                </a:uFill>
                <a:latin typeface="Arial"/>
                <a:ea typeface="Arial"/>
                <a:cs typeface="Arial"/>
                <a:sym typeface="Arial"/>
                <a:hlinkClick r:id="rId10"/>
              </a:rPr>
              <a:t>https://www.worldbank.org/en/country/mauritius/overview</a:t>
            </a:r>
            <a:endParaRPr/>
          </a:p>
          <a:p>
            <a:pPr marL="457200" lvl="0" indent="-342900" algn="l" rtl="0">
              <a:spcBef>
                <a:spcPts val="0"/>
              </a:spcBef>
              <a:spcAft>
                <a:spcPts val="0"/>
              </a:spcAft>
              <a:buSzPts val="1800"/>
              <a:buChar char="●"/>
            </a:pPr>
            <a:r>
              <a:rPr lang="en"/>
              <a:t>Angola Overview:</a:t>
            </a:r>
            <a:r>
              <a:rPr lang="en" sz="1100">
                <a:uFill>
                  <a:noFill/>
                </a:uFill>
                <a:latin typeface="Arial"/>
                <a:ea typeface="Arial"/>
                <a:cs typeface="Arial"/>
                <a:sym typeface="Arial"/>
                <a:hlinkClick r:id="rId11"/>
              </a:rPr>
              <a:t>https://www.worldbank.org/en/country/nigeria/overview</a:t>
            </a:r>
            <a:endParaRPr/>
          </a:p>
          <a:p>
            <a:pPr marL="457200" lvl="0" indent="-342900" algn="l" rtl="0">
              <a:spcBef>
                <a:spcPts val="0"/>
              </a:spcBef>
              <a:spcAft>
                <a:spcPts val="0"/>
              </a:spcAft>
              <a:buSzPts val="1800"/>
              <a:buChar char="●"/>
            </a:pPr>
            <a:r>
              <a:rPr lang="en"/>
              <a:t>Congo Overview: </a:t>
            </a:r>
            <a:r>
              <a:rPr lang="en" sz="1100">
                <a:uFill>
                  <a:noFill/>
                </a:uFill>
                <a:latin typeface="Arial"/>
                <a:ea typeface="Arial"/>
                <a:cs typeface="Arial"/>
                <a:sym typeface="Arial"/>
                <a:hlinkClick r:id="rId12"/>
              </a:rPr>
              <a:t>https://www.worldbank.org/en/country/drc/overview</a:t>
            </a:r>
            <a:endParaRPr/>
          </a:p>
          <a:p>
            <a:pPr marL="457200" lvl="0" indent="-342900" algn="l" rtl="0">
              <a:spcBef>
                <a:spcPts val="0"/>
              </a:spcBef>
              <a:spcAft>
                <a:spcPts val="0"/>
              </a:spcAft>
              <a:buSzPts val="1800"/>
              <a:buChar char="●"/>
            </a:pPr>
            <a:r>
              <a:rPr lang="en"/>
              <a:t>Nigeria Tax Problems: </a:t>
            </a:r>
            <a:r>
              <a:rPr lang="en" sz="1100">
                <a:uFill>
                  <a:noFill/>
                </a:uFill>
                <a:latin typeface="Arial"/>
                <a:ea typeface="Arial"/>
                <a:cs typeface="Arial"/>
                <a:sym typeface="Arial"/>
                <a:hlinkClick r:id="rId13"/>
              </a:rPr>
              <a:t>https://www.bbc.com/news/world-africa-49566927</a:t>
            </a:r>
            <a:endParaRPr/>
          </a:p>
          <a:p>
            <a:pPr marL="45720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a:p>
            <a:pPr marL="0" lvl="0" indent="0" algn="ctr" rtl="0">
              <a:spcBef>
                <a:spcPts val="0"/>
              </a:spcBef>
              <a:spcAft>
                <a:spcPts val="0"/>
              </a:spcAft>
              <a:buNone/>
            </a:pPr>
            <a:endParaRPr/>
          </a:p>
        </p:txBody>
      </p:sp>
      <p:sp>
        <p:nvSpPr>
          <p:cNvPr id="170" name="Google Shape;170;p26"/>
          <p:cNvSpPr txBox="1">
            <a:spLocks noGrp="1"/>
          </p:cNvSpPr>
          <p:nvPr>
            <p:ph type="body" idx="1"/>
          </p:nvPr>
        </p:nvSpPr>
        <p:spPr>
          <a:xfrm>
            <a:off x="311700" y="1130775"/>
            <a:ext cx="8520600" cy="3942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Tax Revenue (Missing Values): </a:t>
            </a:r>
            <a:endParaRPr/>
          </a:p>
          <a:p>
            <a:pPr marL="457200" lvl="0" indent="-342900" algn="l" rtl="0">
              <a:spcBef>
                <a:spcPts val="0"/>
              </a:spcBef>
              <a:spcAft>
                <a:spcPts val="0"/>
              </a:spcAft>
              <a:buSzPts val="1800"/>
              <a:buChar char="●"/>
            </a:pPr>
            <a:r>
              <a:rPr lang="en"/>
              <a:t>Benin: </a:t>
            </a:r>
            <a:r>
              <a:rPr lang="en" sz="1200" u="sng">
                <a:latin typeface="Arial"/>
                <a:ea typeface="Arial"/>
                <a:cs typeface="Arial"/>
                <a:sym typeface="Arial"/>
                <a:hlinkClick r:id="rId3"/>
              </a:rPr>
              <a:t>https://www.cia.gov/library/publications/the-world-factbook/geos/print_bn.html</a:t>
            </a:r>
            <a:endParaRPr/>
          </a:p>
          <a:p>
            <a:pPr marL="457200" lvl="0" indent="-342900" algn="l" rtl="0">
              <a:spcBef>
                <a:spcPts val="0"/>
              </a:spcBef>
              <a:spcAft>
                <a:spcPts val="0"/>
              </a:spcAft>
              <a:buSzPts val="1800"/>
              <a:buChar char="●"/>
            </a:pPr>
            <a:r>
              <a:rPr lang="en"/>
              <a:t>Central African Republic:</a:t>
            </a:r>
            <a:r>
              <a:rPr lang="en" sz="1200"/>
              <a:t> </a:t>
            </a:r>
            <a:r>
              <a:rPr lang="en" sz="1100" u="sng">
                <a:latin typeface="Arial"/>
                <a:ea typeface="Arial"/>
                <a:cs typeface="Arial"/>
                <a:sym typeface="Arial"/>
                <a:hlinkClick r:id="rId4"/>
              </a:rPr>
              <a:t>https://www.cia.gov/library/publications/the-world-factbook/geos/ct.html</a:t>
            </a:r>
            <a:endParaRPr sz="1200"/>
          </a:p>
          <a:p>
            <a:pPr marL="457200" lvl="0" indent="-342900" algn="l" rtl="0">
              <a:spcBef>
                <a:spcPts val="0"/>
              </a:spcBef>
              <a:spcAft>
                <a:spcPts val="0"/>
              </a:spcAft>
              <a:buSzPts val="1800"/>
              <a:buChar char="●"/>
            </a:pPr>
            <a:r>
              <a:rPr lang="en"/>
              <a:t>Comoros: </a:t>
            </a:r>
            <a:r>
              <a:rPr lang="en" sz="1100" u="sng">
                <a:latin typeface="Arial"/>
                <a:ea typeface="Arial"/>
                <a:cs typeface="Arial"/>
                <a:sym typeface="Arial"/>
                <a:hlinkClick r:id="rId5"/>
              </a:rPr>
              <a:t>https://www.cia.gov/library/publications/the-world-factbook/geos/print_cn.html</a:t>
            </a:r>
            <a:endParaRPr/>
          </a:p>
          <a:p>
            <a:pPr marL="457200" lvl="0" indent="-342900" algn="l" rtl="0">
              <a:spcBef>
                <a:spcPts val="0"/>
              </a:spcBef>
              <a:spcAft>
                <a:spcPts val="0"/>
              </a:spcAft>
              <a:buSzPts val="1800"/>
              <a:buChar char="●"/>
            </a:pPr>
            <a:r>
              <a:rPr lang="en"/>
              <a:t>Congo Dem. Rep.: </a:t>
            </a:r>
            <a:r>
              <a:rPr lang="en" sz="1100" u="sng">
                <a:latin typeface="Arial"/>
                <a:ea typeface="Arial"/>
                <a:cs typeface="Arial"/>
                <a:sym typeface="Arial"/>
                <a:hlinkClick r:id="rId6"/>
              </a:rPr>
              <a:t>https://www.cia.gov/library/publications/the-world-factbook/geos/cg.html</a:t>
            </a:r>
            <a:endParaRPr/>
          </a:p>
          <a:p>
            <a:pPr marL="457200" lvl="0" indent="-342900" algn="l" rtl="0">
              <a:spcBef>
                <a:spcPts val="0"/>
              </a:spcBef>
              <a:spcAft>
                <a:spcPts val="0"/>
              </a:spcAft>
              <a:buSzPts val="1800"/>
              <a:buChar char="●"/>
            </a:pPr>
            <a:r>
              <a:rPr lang="en"/>
              <a:t>Gabon: </a:t>
            </a:r>
            <a:r>
              <a:rPr lang="en" sz="1100" u="sng">
                <a:latin typeface="Arial"/>
                <a:ea typeface="Arial"/>
                <a:cs typeface="Arial"/>
                <a:sym typeface="Arial"/>
                <a:hlinkClick r:id="rId7"/>
              </a:rPr>
              <a:t>https://www.cia.gov/library/publications/the-world-factbook/geos/gb.html</a:t>
            </a:r>
            <a:endParaRPr/>
          </a:p>
          <a:p>
            <a:pPr marL="457200" lvl="0" indent="-342900" algn="l" rtl="0">
              <a:spcBef>
                <a:spcPts val="0"/>
              </a:spcBef>
              <a:spcAft>
                <a:spcPts val="0"/>
              </a:spcAft>
              <a:buSzPts val="1800"/>
              <a:buChar char="●"/>
            </a:pPr>
            <a:r>
              <a:rPr lang="en"/>
              <a:t>Gambia: </a:t>
            </a:r>
            <a:r>
              <a:rPr lang="en" sz="1100" u="sng">
                <a:latin typeface="Arial"/>
                <a:ea typeface="Arial"/>
                <a:cs typeface="Arial"/>
                <a:sym typeface="Arial"/>
                <a:hlinkClick r:id="rId8"/>
              </a:rPr>
              <a:t>https://www.cia.gov/library/publications/the-world-factbook/geos/print_ga.html</a:t>
            </a:r>
            <a:endParaRPr/>
          </a:p>
          <a:p>
            <a:pPr marL="457200" lvl="0" indent="-342900" algn="l" rtl="0">
              <a:spcBef>
                <a:spcPts val="0"/>
              </a:spcBef>
              <a:spcAft>
                <a:spcPts val="0"/>
              </a:spcAft>
              <a:buSzPts val="1800"/>
              <a:buChar char="●"/>
            </a:pPr>
            <a:r>
              <a:rPr lang="en"/>
              <a:t>Ghana: </a:t>
            </a:r>
            <a:r>
              <a:rPr lang="en" sz="1100" u="sng">
                <a:latin typeface="Arial"/>
                <a:ea typeface="Arial"/>
                <a:cs typeface="Arial"/>
                <a:sym typeface="Arial"/>
                <a:hlinkClick r:id="rId9"/>
              </a:rPr>
              <a:t>https://www.cia.gov/library/publications/the-world-factbook/geos/gh.html</a:t>
            </a:r>
            <a:endParaRPr/>
          </a:p>
          <a:p>
            <a:pPr marL="457200" lvl="0" indent="-342900" algn="l" rtl="0">
              <a:spcBef>
                <a:spcPts val="0"/>
              </a:spcBef>
              <a:spcAft>
                <a:spcPts val="0"/>
              </a:spcAft>
              <a:buSzPts val="1800"/>
              <a:buChar char="●"/>
            </a:pPr>
            <a:r>
              <a:rPr lang="en"/>
              <a:t>Guinea: </a:t>
            </a:r>
            <a:r>
              <a:rPr lang="en" sz="1100" u="sng">
                <a:latin typeface="Arial"/>
                <a:ea typeface="Arial"/>
                <a:cs typeface="Arial"/>
                <a:sym typeface="Arial"/>
                <a:hlinkClick r:id="rId10"/>
              </a:rPr>
              <a:t>https://www.cia.gov/library/publications/the-world-factbook/geos/gv.html</a:t>
            </a:r>
            <a:endParaRPr/>
          </a:p>
          <a:p>
            <a:pPr marL="457200" lvl="0" indent="-342900" algn="l" rtl="0">
              <a:spcBef>
                <a:spcPts val="0"/>
              </a:spcBef>
              <a:spcAft>
                <a:spcPts val="0"/>
              </a:spcAft>
              <a:buSzPts val="1800"/>
              <a:buChar char="●"/>
            </a:pPr>
            <a:r>
              <a:rPr lang="en"/>
              <a:t>Liberia: </a:t>
            </a:r>
            <a:r>
              <a:rPr lang="en" sz="1100" u="sng">
                <a:latin typeface="Arial"/>
                <a:ea typeface="Arial"/>
                <a:cs typeface="Arial"/>
                <a:sym typeface="Arial"/>
                <a:hlinkClick r:id="rId11"/>
              </a:rPr>
              <a:t>https://www.cia.gov/library/publications/the-world-factbook/geos/li.html</a:t>
            </a:r>
            <a:endParaRPr/>
          </a:p>
          <a:p>
            <a:pPr marL="457200" lvl="0" indent="-342900" algn="l" rtl="0">
              <a:spcBef>
                <a:spcPts val="0"/>
              </a:spcBef>
              <a:spcAft>
                <a:spcPts val="0"/>
              </a:spcAft>
              <a:buSzPts val="1800"/>
              <a:buChar char="●"/>
            </a:pPr>
            <a:r>
              <a:rPr lang="en"/>
              <a:t>Nigeria: </a:t>
            </a:r>
            <a:r>
              <a:rPr lang="en" sz="1100" u="sng">
                <a:latin typeface="Arial"/>
                <a:ea typeface="Arial"/>
                <a:cs typeface="Arial"/>
                <a:sym typeface="Arial"/>
                <a:hlinkClick r:id="rId12"/>
              </a:rPr>
              <a:t>https://www.cia.gov/library/publications/the-world-factbook/geos/print_ni.html</a:t>
            </a:r>
            <a:endParaRPr/>
          </a:p>
          <a:p>
            <a:pPr marL="457200" lvl="0" indent="-342900" algn="l" rtl="0">
              <a:spcBef>
                <a:spcPts val="0"/>
              </a:spcBef>
              <a:spcAft>
                <a:spcPts val="0"/>
              </a:spcAft>
              <a:buSzPts val="1800"/>
              <a:buChar char="●"/>
            </a:pPr>
            <a:r>
              <a:rPr lang="en"/>
              <a:t>Sao Tome: </a:t>
            </a:r>
            <a:r>
              <a:rPr lang="en" sz="1100" u="sng">
                <a:latin typeface="Arial"/>
                <a:ea typeface="Arial"/>
                <a:cs typeface="Arial"/>
                <a:sym typeface="Arial"/>
                <a:hlinkClick r:id="rId13"/>
              </a:rPr>
              <a:t>https://www.cia.gov/library/publications/the-world-factbook/geos/tp.html</a:t>
            </a:r>
            <a:endParaRPr/>
          </a:p>
          <a:p>
            <a:pPr marL="457200" lvl="0" indent="0" algn="l" rtl="0">
              <a:spcBef>
                <a:spcPts val="1600"/>
              </a:spcBef>
              <a:spcAft>
                <a:spcPts val="0"/>
              </a:spcAft>
              <a:buNone/>
            </a:pPr>
            <a:endParaRPr sz="1200"/>
          </a:p>
          <a:p>
            <a:pPr marL="457200" lvl="0" indent="0" algn="l" rtl="0">
              <a:spcBef>
                <a:spcPts val="1600"/>
              </a:spcBef>
              <a:spcAft>
                <a:spcPts val="1600"/>
              </a:spcAft>
              <a:buNone/>
            </a:pPr>
            <a:endParaRPr sz="1200">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176" name="Google Shape;17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Senegal: </a:t>
            </a:r>
            <a:r>
              <a:rPr lang="en" sz="1100" u="sng">
                <a:latin typeface="Arial"/>
                <a:ea typeface="Arial"/>
                <a:cs typeface="Arial"/>
                <a:sym typeface="Arial"/>
                <a:hlinkClick r:id="rId3"/>
              </a:rPr>
              <a:t>https://www.cia.gov/library/publications/the-world-factbook/geos/sg.html</a:t>
            </a:r>
            <a:endParaRPr/>
          </a:p>
          <a:p>
            <a:pPr marL="457200" lvl="0" indent="-342900" algn="l" rtl="0">
              <a:spcBef>
                <a:spcPts val="0"/>
              </a:spcBef>
              <a:spcAft>
                <a:spcPts val="0"/>
              </a:spcAft>
              <a:buSzPts val="1800"/>
              <a:buChar char="●"/>
            </a:pPr>
            <a:r>
              <a:rPr lang="en"/>
              <a:t>Seychelles: </a:t>
            </a:r>
            <a:r>
              <a:rPr lang="en" sz="1100" u="sng">
                <a:latin typeface="Arial"/>
                <a:ea typeface="Arial"/>
                <a:cs typeface="Arial"/>
                <a:sym typeface="Arial"/>
                <a:hlinkClick r:id="rId4"/>
              </a:rPr>
              <a:t>https://www.cia.gov/library/publications/the-world-factbook/geos/se.html</a:t>
            </a:r>
            <a:endParaRPr/>
          </a:p>
          <a:p>
            <a:pPr marL="457200" lvl="0" indent="-342900" algn="l" rtl="0">
              <a:spcBef>
                <a:spcPts val="0"/>
              </a:spcBef>
              <a:spcAft>
                <a:spcPts val="0"/>
              </a:spcAft>
              <a:buSzPts val="1800"/>
              <a:buChar char="●"/>
            </a:pPr>
            <a:r>
              <a:rPr lang="en"/>
              <a:t>Sierra Leone: </a:t>
            </a:r>
            <a:r>
              <a:rPr lang="en" sz="1100" u="sng">
                <a:latin typeface="Arial"/>
                <a:ea typeface="Arial"/>
                <a:cs typeface="Arial"/>
                <a:sym typeface="Arial"/>
                <a:hlinkClick r:id="rId5"/>
              </a:rPr>
              <a:t>https://www.cia.gov/library/publications/the-world-factbook/geos/sl.html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1- Region GDP Growth</a:t>
            </a:r>
            <a:endParaRPr/>
          </a:p>
        </p:txBody>
      </p:sp>
      <p:pic>
        <p:nvPicPr>
          <p:cNvPr id="182" name="Google Shape;182;p28"/>
          <p:cNvPicPr preferRelativeResize="0"/>
          <p:nvPr/>
        </p:nvPicPr>
        <p:blipFill>
          <a:blip r:embed="rId3">
            <a:alphaModFix/>
          </a:blip>
          <a:stretch>
            <a:fillRect/>
          </a:stretch>
        </p:blipFill>
        <p:spPr>
          <a:xfrm>
            <a:off x="1840938" y="1274500"/>
            <a:ext cx="5462125" cy="3641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2- Industry GDP</a:t>
            </a:r>
            <a:endParaRPr/>
          </a:p>
        </p:txBody>
      </p:sp>
      <p:pic>
        <p:nvPicPr>
          <p:cNvPr id="188" name="Google Shape;188;p29"/>
          <p:cNvPicPr preferRelativeResize="0"/>
          <p:nvPr/>
        </p:nvPicPr>
        <p:blipFill>
          <a:blip r:embed="rId3">
            <a:alphaModFix/>
          </a:blip>
          <a:stretch>
            <a:fillRect/>
          </a:stretch>
        </p:blipFill>
        <p:spPr>
          <a:xfrm>
            <a:off x="2183800" y="1288500"/>
            <a:ext cx="5381275" cy="3587525"/>
          </a:xfrm>
          <a:prstGeom prst="rect">
            <a:avLst/>
          </a:prstGeom>
          <a:noFill/>
          <a:ln>
            <a:noFill/>
          </a:ln>
        </p:spPr>
      </p:pic>
      <p:sp>
        <p:nvSpPr>
          <p:cNvPr id="189" name="Google Shape;189;p29"/>
          <p:cNvSpPr txBox="1"/>
          <p:nvPr/>
        </p:nvSpPr>
        <p:spPr>
          <a:xfrm>
            <a:off x="491600" y="1908475"/>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Agriculture</a:t>
            </a:r>
            <a:endParaRPr>
              <a:solidFill>
                <a:srgbClr val="FFFFFF"/>
              </a:solidFill>
              <a:latin typeface="Average"/>
              <a:ea typeface="Average"/>
              <a:cs typeface="Average"/>
              <a:sym typeface="Average"/>
            </a:endParaRPr>
          </a:p>
        </p:txBody>
      </p:sp>
      <p:sp>
        <p:nvSpPr>
          <p:cNvPr id="190" name="Google Shape;190;p29"/>
          <p:cNvSpPr txBox="1"/>
          <p:nvPr/>
        </p:nvSpPr>
        <p:spPr>
          <a:xfrm>
            <a:off x="491600" y="2601275"/>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Industry</a:t>
            </a:r>
            <a:endParaRPr>
              <a:solidFill>
                <a:srgbClr val="FFFFFF"/>
              </a:solidFill>
              <a:latin typeface="Average"/>
              <a:ea typeface="Average"/>
              <a:cs typeface="Average"/>
              <a:sym typeface="Average"/>
            </a:endParaRPr>
          </a:p>
        </p:txBody>
      </p:sp>
      <p:sp>
        <p:nvSpPr>
          <p:cNvPr id="191" name="Google Shape;191;p29"/>
          <p:cNvSpPr txBox="1"/>
          <p:nvPr/>
        </p:nvSpPr>
        <p:spPr>
          <a:xfrm>
            <a:off x="491600" y="3227050"/>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Services</a:t>
            </a:r>
            <a:endParaRPr>
              <a:solidFill>
                <a:srgbClr val="FFFFFF"/>
              </a:solidFill>
              <a:latin typeface="Average"/>
              <a:ea typeface="Average"/>
              <a:cs typeface="Average"/>
              <a:sym typeface="Average"/>
            </a:endParaRPr>
          </a:p>
        </p:txBody>
      </p:sp>
      <p:sp>
        <p:nvSpPr>
          <p:cNvPr id="192" name="Google Shape;192;p29"/>
          <p:cNvSpPr txBox="1"/>
          <p:nvPr/>
        </p:nvSpPr>
        <p:spPr>
          <a:xfrm>
            <a:off x="491600" y="3852825"/>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Merchandise Trade</a:t>
            </a:r>
            <a:endParaRPr>
              <a:solidFill>
                <a:srgbClr val="FFFFFF"/>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Appendix 3- Population</a:t>
            </a:r>
            <a:endParaRPr>
              <a:solidFill>
                <a:srgbClr val="000000"/>
              </a:solidFill>
            </a:endParaRPr>
          </a:p>
        </p:txBody>
      </p:sp>
      <p:pic>
        <p:nvPicPr>
          <p:cNvPr id="198" name="Google Shape;198;p30"/>
          <p:cNvPicPr preferRelativeResize="0"/>
          <p:nvPr/>
        </p:nvPicPr>
        <p:blipFill>
          <a:blip r:embed="rId3">
            <a:alphaModFix/>
          </a:blip>
          <a:stretch>
            <a:fillRect/>
          </a:stretch>
        </p:blipFill>
        <p:spPr>
          <a:xfrm>
            <a:off x="1384888" y="1087800"/>
            <a:ext cx="6374225" cy="3911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Appendix 4- Population per Gender</a:t>
            </a:r>
            <a:endParaRPr>
              <a:solidFill>
                <a:srgbClr val="000000"/>
              </a:solidFill>
            </a:endParaRPr>
          </a:p>
        </p:txBody>
      </p:sp>
      <p:pic>
        <p:nvPicPr>
          <p:cNvPr id="204" name="Google Shape;204;p31"/>
          <p:cNvPicPr preferRelativeResize="0"/>
          <p:nvPr/>
        </p:nvPicPr>
        <p:blipFill>
          <a:blip r:embed="rId3">
            <a:alphaModFix/>
          </a:blip>
          <a:stretch>
            <a:fillRect/>
          </a:stretch>
        </p:blipFill>
        <p:spPr>
          <a:xfrm>
            <a:off x="1751050" y="1227475"/>
            <a:ext cx="5641899" cy="376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An </a:t>
            </a:r>
            <a:r>
              <a:rPr lang="en" dirty="0"/>
              <a:t>Overview </a:t>
            </a:r>
            <a:r>
              <a:rPr lang="en-IN" dirty="0"/>
              <a:t>Of The Analysis</a:t>
            </a:r>
            <a:endParaRPr dirty="0"/>
          </a:p>
        </p:txBody>
      </p:sp>
      <p:sp>
        <p:nvSpPr>
          <p:cNvPr id="66" name="Google Shape;66;p1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22 Countries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Includes Africa’s largest crude oil exporter</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Large gap in economies</a:t>
            </a:r>
            <a:endParaRPr/>
          </a:p>
        </p:txBody>
      </p:sp>
      <p:pic>
        <p:nvPicPr>
          <p:cNvPr id="67" name="Google Shape;67;p14"/>
          <p:cNvPicPr preferRelativeResize="0"/>
          <p:nvPr/>
        </p:nvPicPr>
        <p:blipFill rotWithShape="1">
          <a:blip r:embed="rId3">
            <a:alphaModFix/>
          </a:blip>
          <a:srcRect l="11203" r="10118"/>
          <a:stretch/>
        </p:blipFill>
        <p:spPr>
          <a:xfrm>
            <a:off x="4688375" y="1152463"/>
            <a:ext cx="4368626" cy="3125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Appendix 5- GDP Performance</a:t>
            </a:r>
            <a:endParaRPr>
              <a:solidFill>
                <a:srgbClr val="000000"/>
              </a:solidFill>
            </a:endParaRPr>
          </a:p>
        </p:txBody>
      </p:sp>
      <p:pic>
        <p:nvPicPr>
          <p:cNvPr id="210" name="Google Shape;210;p32"/>
          <p:cNvPicPr preferRelativeResize="0"/>
          <p:nvPr/>
        </p:nvPicPr>
        <p:blipFill>
          <a:blip r:embed="rId3">
            <a:alphaModFix/>
          </a:blip>
          <a:stretch>
            <a:fillRect/>
          </a:stretch>
        </p:blipFill>
        <p:spPr>
          <a:xfrm>
            <a:off x="1080175" y="1017725"/>
            <a:ext cx="6983656" cy="38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6- Rural Access to Electricity</a:t>
            </a:r>
            <a:endParaRPr/>
          </a:p>
        </p:txBody>
      </p:sp>
      <p:pic>
        <p:nvPicPr>
          <p:cNvPr id="216" name="Google Shape;216;p33"/>
          <p:cNvPicPr preferRelativeResize="0"/>
          <p:nvPr/>
        </p:nvPicPr>
        <p:blipFill>
          <a:blip r:embed="rId3">
            <a:alphaModFix/>
          </a:blip>
          <a:stretch>
            <a:fillRect/>
          </a:stretch>
        </p:blipFill>
        <p:spPr>
          <a:xfrm>
            <a:off x="1780588" y="1133700"/>
            <a:ext cx="5582825" cy="3721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7- Rural vs. Urban Electricity</a:t>
            </a:r>
            <a:endParaRPr/>
          </a:p>
        </p:txBody>
      </p:sp>
      <p:pic>
        <p:nvPicPr>
          <p:cNvPr id="222" name="Google Shape;222;p34"/>
          <p:cNvPicPr preferRelativeResize="0"/>
          <p:nvPr/>
        </p:nvPicPr>
        <p:blipFill>
          <a:blip r:embed="rId3">
            <a:alphaModFix/>
          </a:blip>
          <a:stretch>
            <a:fillRect/>
          </a:stretch>
        </p:blipFill>
        <p:spPr>
          <a:xfrm>
            <a:off x="1755825" y="1215625"/>
            <a:ext cx="5632350" cy="3754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8- Tax Revenue Percentage</a:t>
            </a:r>
            <a:endParaRPr/>
          </a:p>
        </p:txBody>
      </p:sp>
      <p:pic>
        <p:nvPicPr>
          <p:cNvPr id="228" name="Google Shape;228;p35"/>
          <p:cNvPicPr preferRelativeResize="0"/>
          <p:nvPr/>
        </p:nvPicPr>
        <p:blipFill>
          <a:blip r:embed="rId3">
            <a:alphaModFix/>
          </a:blip>
          <a:stretch>
            <a:fillRect/>
          </a:stretch>
        </p:blipFill>
        <p:spPr>
          <a:xfrm>
            <a:off x="1768100" y="1176800"/>
            <a:ext cx="5478300" cy="365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a:t>
            </a:r>
            <a:r>
              <a:rPr lang="en-IN" dirty="0"/>
              <a:t>Used For The Analysis</a:t>
            </a:r>
            <a:endParaRPr dirty="0"/>
          </a:p>
        </p:txBody>
      </p:sp>
      <p:sp>
        <p:nvSpPr>
          <p:cNvPr id="73" name="Google Shape;73;p15"/>
          <p:cNvSpPr txBox="1">
            <a:spLocks noGrp="1"/>
          </p:cNvSpPr>
          <p:nvPr>
            <p:ph type="body" idx="1"/>
          </p:nvPr>
        </p:nvSpPr>
        <p:spPr>
          <a:xfrm>
            <a:off x="311700" y="1104175"/>
            <a:ext cx="4433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Python code</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Cleaning the data</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Imputing Missing value</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Finding outliers </a:t>
            </a:r>
            <a:endParaRPr/>
          </a:p>
          <a:p>
            <a:pPr marL="457200" lvl="0" indent="0" algn="l" rtl="0">
              <a:spcBef>
                <a:spcPts val="1600"/>
              </a:spcBef>
              <a:spcAft>
                <a:spcPts val="1600"/>
              </a:spcAft>
              <a:buNone/>
            </a:pPr>
            <a:endParaRPr/>
          </a:p>
        </p:txBody>
      </p:sp>
      <p:pic>
        <p:nvPicPr>
          <p:cNvPr id="74" name="Google Shape;74;p15"/>
          <p:cNvPicPr preferRelativeResize="0"/>
          <p:nvPr/>
        </p:nvPicPr>
        <p:blipFill>
          <a:blip r:embed="rId3">
            <a:alphaModFix/>
          </a:blip>
          <a:stretch>
            <a:fillRect/>
          </a:stretch>
        </p:blipFill>
        <p:spPr>
          <a:xfrm>
            <a:off x="4334550" y="1328125"/>
            <a:ext cx="4346625" cy="268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Defined ways for Imputing </a:t>
            </a:r>
            <a:r>
              <a:rPr lang="en" dirty="0"/>
              <a:t>Missing Values </a:t>
            </a:r>
            <a:endParaRPr dirty="0"/>
          </a:p>
        </p:txBody>
      </p:sp>
      <p:sp>
        <p:nvSpPr>
          <p:cNvPr id="80" name="Google Shape;80;p16"/>
          <p:cNvSpPr txBox="1">
            <a:spLocks noGrp="1"/>
          </p:cNvSpPr>
          <p:nvPr>
            <p:ph type="body" idx="1"/>
          </p:nvPr>
        </p:nvSpPr>
        <p:spPr>
          <a:xfrm>
            <a:off x="311700" y="1152475"/>
            <a:ext cx="8470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Identifying missing values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Using mean &amp; median to fill in missing values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Utilizing historical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Analysis </a:t>
            </a:r>
            <a:r>
              <a:rPr lang="en-IN" dirty="0"/>
              <a:t>On The Two Important </a:t>
            </a:r>
            <a:r>
              <a:rPr lang="en" dirty="0"/>
              <a:t>C</a:t>
            </a:r>
            <a:r>
              <a:rPr lang="en-IN" dirty="0" err="1"/>
              <a:t>ountries</a:t>
            </a:r>
            <a:endParaRPr dirty="0"/>
          </a:p>
        </p:txBody>
      </p:sp>
      <p:grpSp>
        <p:nvGrpSpPr>
          <p:cNvPr id="86" name="Google Shape;86;p17"/>
          <p:cNvGrpSpPr/>
          <p:nvPr/>
        </p:nvGrpSpPr>
        <p:grpSpPr>
          <a:xfrm>
            <a:off x="764695" y="1304875"/>
            <a:ext cx="3352142" cy="3416400"/>
            <a:chOff x="431925" y="1304875"/>
            <a:chExt cx="2628925" cy="3416400"/>
          </a:xfrm>
        </p:grpSpPr>
        <p:sp>
          <p:nvSpPr>
            <p:cNvPr id="87" name="Google Shape;87;p1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7"/>
          <p:cNvSpPr txBox="1">
            <a:spLocks noGrp="1"/>
          </p:cNvSpPr>
          <p:nvPr>
            <p:ph type="body" idx="4294967295"/>
          </p:nvPr>
        </p:nvSpPr>
        <p:spPr>
          <a:xfrm>
            <a:off x="860750" y="1304875"/>
            <a:ext cx="31962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Angola </a:t>
            </a:r>
            <a:endParaRPr>
              <a:solidFill>
                <a:schemeClr val="lt1"/>
              </a:solidFill>
            </a:endParaRPr>
          </a:p>
        </p:txBody>
      </p:sp>
      <p:sp>
        <p:nvSpPr>
          <p:cNvPr id="90" name="Google Shape;90;p17"/>
          <p:cNvSpPr txBox="1">
            <a:spLocks noGrp="1"/>
          </p:cNvSpPr>
          <p:nvPr>
            <p:ph type="body" idx="4294967295"/>
          </p:nvPr>
        </p:nvSpPr>
        <p:spPr>
          <a:xfrm>
            <a:off x="846625" y="1850300"/>
            <a:ext cx="3196200" cy="27948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a:t>Growth - 0.15%</a:t>
            </a:r>
            <a:endParaRPr sz="1600" b="1"/>
          </a:p>
          <a:p>
            <a:pPr marL="457200" lvl="0" indent="-330200" algn="l" rtl="0">
              <a:lnSpc>
                <a:spcPct val="200000"/>
              </a:lnSpc>
              <a:spcBef>
                <a:spcPts val="0"/>
              </a:spcBef>
              <a:spcAft>
                <a:spcPts val="0"/>
              </a:spcAft>
              <a:buSzPts val="1600"/>
              <a:buChar char="●"/>
            </a:pPr>
            <a:r>
              <a:rPr lang="en" sz="1600"/>
              <a:t>122B USD</a:t>
            </a:r>
            <a:endParaRPr sz="1600"/>
          </a:p>
          <a:p>
            <a:pPr marL="457200" lvl="0" indent="-330200" algn="l" rtl="0">
              <a:lnSpc>
                <a:spcPct val="200000"/>
              </a:lnSpc>
              <a:spcBef>
                <a:spcPts val="0"/>
              </a:spcBef>
              <a:spcAft>
                <a:spcPts val="0"/>
              </a:spcAft>
              <a:buSzPts val="1600"/>
              <a:buChar char="●"/>
            </a:pPr>
            <a:r>
              <a:rPr lang="en" sz="1600"/>
              <a:t>4170 USD per capita</a:t>
            </a:r>
            <a:endParaRPr sz="1600"/>
          </a:p>
          <a:p>
            <a:pPr marL="457200" lvl="0" indent="-330200" algn="l" rtl="0">
              <a:lnSpc>
                <a:spcPct val="200000"/>
              </a:lnSpc>
              <a:spcBef>
                <a:spcPts val="0"/>
              </a:spcBef>
              <a:spcAft>
                <a:spcPts val="0"/>
              </a:spcAft>
              <a:buSzPts val="1600"/>
              <a:buChar char="●"/>
            </a:pPr>
            <a:r>
              <a:rPr lang="en" sz="1600"/>
              <a:t>Agriculture</a:t>
            </a:r>
            <a:endParaRPr sz="1600"/>
          </a:p>
        </p:txBody>
      </p:sp>
      <p:grpSp>
        <p:nvGrpSpPr>
          <p:cNvPr id="91" name="Google Shape;91;p17"/>
          <p:cNvGrpSpPr/>
          <p:nvPr/>
        </p:nvGrpSpPr>
        <p:grpSpPr>
          <a:xfrm>
            <a:off x="4749670" y="1304875"/>
            <a:ext cx="3352142" cy="3416400"/>
            <a:chOff x="431925" y="1304875"/>
            <a:chExt cx="2628925" cy="3416400"/>
          </a:xfrm>
        </p:grpSpPr>
        <p:sp>
          <p:nvSpPr>
            <p:cNvPr id="92" name="Google Shape;92;p1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7"/>
          <p:cNvSpPr txBox="1">
            <a:spLocks noGrp="1"/>
          </p:cNvSpPr>
          <p:nvPr>
            <p:ph type="body" idx="4294967295"/>
          </p:nvPr>
        </p:nvSpPr>
        <p:spPr>
          <a:xfrm>
            <a:off x="4845725" y="1304875"/>
            <a:ext cx="31962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Nigeria</a:t>
            </a:r>
            <a:endParaRPr>
              <a:solidFill>
                <a:schemeClr val="lt1"/>
              </a:solidFill>
            </a:endParaRPr>
          </a:p>
        </p:txBody>
      </p:sp>
      <p:sp>
        <p:nvSpPr>
          <p:cNvPr id="95" name="Google Shape;95;p17"/>
          <p:cNvSpPr txBox="1">
            <a:spLocks noGrp="1"/>
          </p:cNvSpPr>
          <p:nvPr>
            <p:ph type="body" idx="4294967295"/>
          </p:nvPr>
        </p:nvSpPr>
        <p:spPr>
          <a:xfrm>
            <a:off x="4831600" y="1850300"/>
            <a:ext cx="3196200" cy="27948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a:t>48% of region GDP</a:t>
            </a:r>
            <a:endParaRPr sz="1600"/>
          </a:p>
          <a:p>
            <a:pPr marL="457200" lvl="0" indent="-330200" algn="l" rtl="0">
              <a:lnSpc>
                <a:spcPct val="200000"/>
              </a:lnSpc>
              <a:spcBef>
                <a:spcPts val="0"/>
              </a:spcBef>
              <a:spcAft>
                <a:spcPts val="0"/>
              </a:spcAft>
              <a:buSzPts val="1600"/>
              <a:buChar char="●"/>
            </a:pPr>
            <a:r>
              <a:rPr lang="en" sz="1600"/>
              <a:t>Oil exports </a:t>
            </a:r>
            <a:endParaRPr sz="1600"/>
          </a:p>
          <a:p>
            <a:pPr marL="457200" lvl="0" indent="-330200" algn="l" rtl="0">
              <a:lnSpc>
                <a:spcPct val="200000"/>
              </a:lnSpc>
              <a:spcBef>
                <a:spcPts val="0"/>
              </a:spcBef>
              <a:spcAft>
                <a:spcPts val="0"/>
              </a:spcAft>
              <a:buSzPts val="1600"/>
              <a:buChar char="●"/>
            </a:pPr>
            <a:r>
              <a:rPr lang="en" sz="1600"/>
              <a:t>0.8% growth </a:t>
            </a:r>
            <a:endParaRPr sz="1600"/>
          </a:p>
          <a:p>
            <a:pPr marL="457200" lvl="0" indent="-330200" algn="l" rtl="0">
              <a:lnSpc>
                <a:spcPct val="200000"/>
              </a:lnSpc>
              <a:spcBef>
                <a:spcPts val="0"/>
              </a:spcBef>
              <a:spcAft>
                <a:spcPts val="0"/>
              </a:spcAft>
              <a:buSzPts val="1600"/>
              <a:buChar char="●"/>
            </a:pPr>
            <a:r>
              <a:rPr lang="en" sz="1600"/>
              <a:t>$2000 (approx)</a:t>
            </a:r>
            <a:endParaRPr sz="1600"/>
          </a:p>
          <a:p>
            <a:pPr marL="457200" lvl="0" indent="0" algn="l" rtl="0">
              <a:spcBef>
                <a:spcPts val="1600"/>
              </a:spcBef>
              <a:spcAft>
                <a:spcPts val="1600"/>
              </a:spcAft>
              <a:buNone/>
            </a:pPr>
            <a:endParaRPr sz="1600"/>
          </a:p>
        </p:txBody>
      </p:sp>
      <p:pic>
        <p:nvPicPr>
          <p:cNvPr id="96" name="Google Shape;96;p17"/>
          <p:cNvPicPr preferRelativeResize="0"/>
          <p:nvPr/>
        </p:nvPicPr>
        <p:blipFill>
          <a:blip r:embed="rId3">
            <a:alphaModFix/>
          </a:blip>
          <a:stretch>
            <a:fillRect/>
          </a:stretch>
        </p:blipFill>
        <p:spPr>
          <a:xfrm>
            <a:off x="1085875" y="3740425"/>
            <a:ext cx="2510968" cy="980850"/>
          </a:xfrm>
          <a:prstGeom prst="rect">
            <a:avLst/>
          </a:prstGeom>
          <a:noFill/>
          <a:ln>
            <a:noFill/>
          </a:ln>
        </p:spPr>
      </p:pic>
      <p:pic>
        <p:nvPicPr>
          <p:cNvPr id="97" name="Google Shape;97;p17"/>
          <p:cNvPicPr preferRelativeResize="0"/>
          <p:nvPr/>
        </p:nvPicPr>
        <p:blipFill>
          <a:blip r:embed="rId4">
            <a:alphaModFix/>
          </a:blip>
          <a:stretch>
            <a:fillRect/>
          </a:stretch>
        </p:blipFill>
        <p:spPr>
          <a:xfrm>
            <a:off x="6915972" y="3609963"/>
            <a:ext cx="1185825" cy="111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 GDP growth</a:t>
            </a:r>
            <a:endParaRPr/>
          </a:p>
        </p:txBody>
      </p:sp>
      <p:pic>
        <p:nvPicPr>
          <p:cNvPr id="103" name="Google Shape;103;p18"/>
          <p:cNvPicPr preferRelativeResize="0"/>
          <p:nvPr/>
        </p:nvPicPr>
        <p:blipFill>
          <a:blip r:embed="rId3">
            <a:alphaModFix/>
          </a:blip>
          <a:stretch>
            <a:fillRect/>
          </a:stretch>
        </p:blipFill>
        <p:spPr>
          <a:xfrm>
            <a:off x="3730660" y="1497850"/>
            <a:ext cx="4876925" cy="2684250"/>
          </a:xfrm>
          <a:prstGeom prst="rect">
            <a:avLst/>
          </a:prstGeom>
          <a:noFill/>
          <a:ln>
            <a:noFill/>
          </a:ln>
        </p:spPr>
      </p:pic>
      <p:sp>
        <p:nvSpPr>
          <p:cNvPr id="104" name="Google Shape;104;p18"/>
          <p:cNvSpPr txBox="1"/>
          <p:nvPr/>
        </p:nvSpPr>
        <p:spPr>
          <a:xfrm>
            <a:off x="1076700" y="1171225"/>
            <a:ext cx="3522600" cy="32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rage"/>
                <a:ea typeface="Average"/>
                <a:cs typeface="Average"/>
                <a:sym typeface="Average"/>
              </a:rPr>
              <a:t>Guinea: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Mining sector.</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Diversification.</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Equatorial Guinea:</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Oil dependency.</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Oil prices decreased.</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Weak financial </a:t>
            </a:r>
            <a:endParaRPr sz="1200">
              <a:solidFill>
                <a:srgbClr val="FFFFFF"/>
              </a:solidFill>
              <a:latin typeface="Average"/>
              <a:ea typeface="Average"/>
              <a:cs typeface="Average"/>
              <a:sym typeface="Average"/>
            </a:endParaRPr>
          </a:p>
          <a:p>
            <a:pPr marL="457200" lvl="0" indent="0" algn="l" rtl="0">
              <a:spcBef>
                <a:spcPts val="0"/>
              </a:spcBef>
              <a:spcAft>
                <a:spcPts val="0"/>
              </a:spcAft>
              <a:buNone/>
            </a:pPr>
            <a:r>
              <a:rPr lang="en" sz="1200">
                <a:solidFill>
                  <a:srgbClr val="FFFFFF"/>
                </a:solidFill>
                <a:latin typeface="Average"/>
                <a:ea typeface="Average"/>
                <a:cs typeface="Average"/>
                <a:sym typeface="Average"/>
              </a:rPr>
              <a:t>management (corruption).</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No diversification.</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Angola: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Low prices.</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Low production.</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Private sector growth model.</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Macroeconomic stability.</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p:txBody>
      </p:sp>
      <p:sp>
        <p:nvSpPr>
          <p:cNvPr id="105" name="Google Shape;105;p18"/>
          <p:cNvSpPr/>
          <p:nvPr/>
        </p:nvSpPr>
        <p:spPr>
          <a:xfrm>
            <a:off x="8079500" y="1718700"/>
            <a:ext cx="603000" cy="660000"/>
          </a:xfrm>
          <a:prstGeom prst="down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5466700" y="3100075"/>
            <a:ext cx="603000" cy="6600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4765625" y="2080400"/>
            <a:ext cx="603000" cy="660000"/>
          </a:xfrm>
          <a:prstGeom prst="down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427975" y="1193350"/>
            <a:ext cx="482400" cy="963300"/>
          </a:xfrm>
          <a:prstGeom prst="up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rot="10800000">
            <a:off x="427975" y="2713800"/>
            <a:ext cx="482400" cy="1650300"/>
          </a:xfrm>
          <a:prstGeom prst="up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 GDP Performance</a:t>
            </a:r>
            <a:endParaRPr/>
          </a:p>
        </p:txBody>
      </p:sp>
      <p:pic>
        <p:nvPicPr>
          <p:cNvPr id="115" name="Google Shape;115;p19"/>
          <p:cNvPicPr preferRelativeResize="0"/>
          <p:nvPr/>
        </p:nvPicPr>
        <p:blipFill>
          <a:blip r:embed="rId3">
            <a:alphaModFix/>
          </a:blip>
          <a:stretch>
            <a:fillRect/>
          </a:stretch>
        </p:blipFill>
        <p:spPr>
          <a:xfrm>
            <a:off x="3587000" y="1379200"/>
            <a:ext cx="5297274" cy="2898300"/>
          </a:xfrm>
          <a:prstGeom prst="rect">
            <a:avLst/>
          </a:prstGeom>
          <a:noFill/>
          <a:ln>
            <a:noFill/>
          </a:ln>
        </p:spPr>
      </p:pic>
      <p:sp>
        <p:nvSpPr>
          <p:cNvPr id="116" name="Google Shape;116;p19"/>
          <p:cNvSpPr txBox="1"/>
          <p:nvPr/>
        </p:nvSpPr>
        <p:spPr>
          <a:xfrm>
            <a:off x="1208625" y="1127375"/>
            <a:ext cx="3763800" cy="3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rage"/>
                <a:ea typeface="Average"/>
                <a:cs typeface="Average"/>
                <a:sym typeface="Average"/>
              </a:rPr>
              <a:t>Equatorial Guinea: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Corruption</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Seychelles:</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Tourism</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Mauritius:</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Construction, Tourism,</a:t>
            </a:r>
            <a:endParaRPr sz="1200">
              <a:solidFill>
                <a:srgbClr val="FFFFFF"/>
              </a:solidFill>
              <a:latin typeface="Average"/>
              <a:ea typeface="Average"/>
              <a:cs typeface="Average"/>
              <a:sym typeface="Average"/>
            </a:endParaRPr>
          </a:p>
          <a:p>
            <a:pPr marL="457200" lvl="0" indent="0" algn="l" rtl="0">
              <a:spcBef>
                <a:spcPts val="0"/>
              </a:spcBef>
              <a:spcAft>
                <a:spcPts val="0"/>
              </a:spcAft>
              <a:buNone/>
            </a:pPr>
            <a:r>
              <a:rPr lang="en" sz="1200">
                <a:solidFill>
                  <a:srgbClr val="FFFFFF"/>
                </a:solidFill>
                <a:latin typeface="Average"/>
                <a:ea typeface="Average"/>
                <a:cs typeface="Average"/>
                <a:sym typeface="Average"/>
              </a:rPr>
              <a:t> and Services. </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Nigeria: </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Oil dependency.</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Weakness of</a:t>
            </a:r>
            <a:endParaRPr sz="1200">
              <a:solidFill>
                <a:srgbClr val="FFFFFF"/>
              </a:solidFill>
              <a:latin typeface="Average"/>
              <a:ea typeface="Average"/>
              <a:cs typeface="Average"/>
              <a:sym typeface="Average"/>
            </a:endParaRPr>
          </a:p>
          <a:p>
            <a:pPr marL="457200" lvl="0" indent="0" algn="l" rtl="0">
              <a:spcBef>
                <a:spcPts val="0"/>
              </a:spcBef>
              <a:spcAft>
                <a:spcPts val="0"/>
              </a:spcAft>
              <a:buNone/>
            </a:pPr>
            <a:r>
              <a:rPr lang="en" sz="1200">
                <a:solidFill>
                  <a:srgbClr val="FFFFFF"/>
                </a:solidFill>
                <a:latin typeface="Average"/>
                <a:ea typeface="Average"/>
                <a:cs typeface="Average"/>
                <a:sym typeface="Average"/>
              </a:rPr>
              <a:t> agriculture sector.</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Inflation.</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Employment.</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Angola: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Low diversification.</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Congo:</a:t>
            </a:r>
            <a:endParaRPr sz="1200">
              <a:solidFill>
                <a:srgbClr val="FFFFFF"/>
              </a:solidFill>
              <a:latin typeface="Average"/>
              <a:ea typeface="Average"/>
              <a:cs typeface="Average"/>
              <a:sym typeface="Average"/>
            </a:endParaRPr>
          </a:p>
          <a:p>
            <a:pPr marL="457200" lvl="0" indent="-317500" algn="l" rtl="0">
              <a:spcBef>
                <a:spcPts val="0"/>
              </a:spcBef>
              <a:spcAft>
                <a:spcPts val="0"/>
              </a:spcAft>
              <a:buClr>
                <a:srgbClr val="FFFFFF"/>
              </a:buClr>
              <a:buSzPts val="1400"/>
              <a:buFont typeface="Average"/>
              <a:buChar char="●"/>
            </a:pPr>
            <a:r>
              <a:rPr lang="en" sz="1200">
                <a:solidFill>
                  <a:srgbClr val="FFFFFF"/>
                </a:solidFill>
                <a:latin typeface="Average"/>
                <a:ea typeface="Average"/>
                <a:cs typeface="Average"/>
                <a:sym typeface="Average"/>
              </a:rPr>
              <a:t>Import goods and services</a:t>
            </a:r>
            <a:r>
              <a:rPr lang="en">
                <a:solidFill>
                  <a:srgbClr val="FFFFFF"/>
                </a:solidFill>
                <a:latin typeface="Average"/>
                <a:ea typeface="Average"/>
                <a:cs typeface="Average"/>
                <a:sym typeface="Average"/>
              </a:rPr>
              <a:t>.</a:t>
            </a:r>
            <a:endParaRPr>
              <a:solidFill>
                <a:srgbClr val="FFFFFF"/>
              </a:solidFill>
              <a:latin typeface="Average"/>
              <a:ea typeface="Average"/>
              <a:cs typeface="Average"/>
              <a:sym typeface="Average"/>
            </a:endParaRPr>
          </a:p>
        </p:txBody>
      </p:sp>
      <p:sp>
        <p:nvSpPr>
          <p:cNvPr id="117" name="Google Shape;117;p19"/>
          <p:cNvSpPr/>
          <p:nvPr/>
        </p:nvSpPr>
        <p:spPr>
          <a:xfrm>
            <a:off x="580375" y="1269550"/>
            <a:ext cx="482400" cy="1192500"/>
          </a:xfrm>
          <a:prstGeom prst="up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rot="10800000">
            <a:off x="580375" y="2713725"/>
            <a:ext cx="482400" cy="1355400"/>
          </a:xfrm>
          <a:prstGeom prst="up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18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 Additional Findings</a:t>
            </a:r>
            <a:endParaRPr/>
          </a:p>
        </p:txBody>
      </p:sp>
      <p:pic>
        <p:nvPicPr>
          <p:cNvPr id="124" name="Google Shape;124;p20"/>
          <p:cNvPicPr preferRelativeResize="0"/>
          <p:nvPr/>
        </p:nvPicPr>
        <p:blipFill>
          <a:blip r:embed="rId3">
            <a:alphaModFix/>
          </a:blip>
          <a:stretch>
            <a:fillRect/>
          </a:stretch>
        </p:blipFill>
        <p:spPr>
          <a:xfrm>
            <a:off x="5615250" y="2793333"/>
            <a:ext cx="3430599" cy="2287066"/>
          </a:xfrm>
          <a:prstGeom prst="rect">
            <a:avLst/>
          </a:prstGeom>
          <a:noFill/>
          <a:ln>
            <a:noFill/>
          </a:ln>
        </p:spPr>
      </p:pic>
      <p:pic>
        <p:nvPicPr>
          <p:cNvPr id="125" name="Google Shape;125;p20"/>
          <p:cNvPicPr preferRelativeResize="0"/>
          <p:nvPr/>
        </p:nvPicPr>
        <p:blipFill>
          <a:blip r:embed="rId4">
            <a:alphaModFix/>
          </a:blip>
          <a:stretch>
            <a:fillRect/>
          </a:stretch>
        </p:blipFill>
        <p:spPr>
          <a:xfrm>
            <a:off x="5615250" y="445025"/>
            <a:ext cx="3430599" cy="2287075"/>
          </a:xfrm>
          <a:prstGeom prst="rect">
            <a:avLst/>
          </a:prstGeom>
          <a:noFill/>
          <a:ln>
            <a:noFill/>
          </a:ln>
        </p:spPr>
      </p:pic>
      <p:sp>
        <p:nvSpPr>
          <p:cNvPr id="126" name="Google Shape;126;p20"/>
          <p:cNvSpPr txBox="1"/>
          <p:nvPr/>
        </p:nvSpPr>
        <p:spPr>
          <a:xfrm>
            <a:off x="475525" y="1096625"/>
            <a:ext cx="4833000" cy="384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Rural Electricity</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No normal distribution</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Mauritius and Seychelles</a:t>
            </a:r>
            <a:endParaRPr>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4572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Seychelles dependence on trade</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Merchandise trade is 123% of total GDP</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70% exports consists of fish</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18% imports consists of tuna</a:t>
            </a:r>
            <a:endParaRPr>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4572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Nigeria’s Tax Rate:</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As low as 3.4%</a:t>
            </a:r>
            <a:endParaRPr>
              <a:solidFill>
                <a:srgbClr val="FFFFFF"/>
              </a:solidFill>
              <a:latin typeface="Average"/>
              <a:ea typeface="Average"/>
              <a:cs typeface="Average"/>
              <a:sym typeface="Average"/>
            </a:endParaRPr>
          </a:p>
          <a:p>
            <a:pPr marL="914400" lvl="0" indent="-317500" algn="l" rtl="0">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Government efforts</a:t>
            </a:r>
            <a:endParaRPr>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2478600" y="920175"/>
            <a:ext cx="6572625" cy="3647000"/>
          </a:xfrm>
          <a:prstGeom prst="rect">
            <a:avLst/>
          </a:prstGeom>
          <a:noFill/>
          <a:ln>
            <a:noFill/>
          </a:ln>
        </p:spPr>
      </p:pic>
      <p:sp>
        <p:nvSpPr>
          <p:cNvPr id="132" name="Google Shape;132;p21"/>
          <p:cNvSpPr txBox="1"/>
          <p:nvPr/>
        </p:nvSpPr>
        <p:spPr>
          <a:xfrm>
            <a:off x="6589775" y="920175"/>
            <a:ext cx="2325900" cy="657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lt1"/>
              </a:solidFill>
              <a:latin typeface="Average"/>
              <a:ea typeface="Average"/>
              <a:cs typeface="Average"/>
              <a:sym typeface="Average"/>
            </a:endParaRPr>
          </a:p>
        </p:txBody>
      </p:sp>
      <p:sp>
        <p:nvSpPr>
          <p:cNvPr id="133" name="Google Shape;133;p21"/>
          <p:cNvSpPr txBox="1"/>
          <p:nvPr/>
        </p:nvSpPr>
        <p:spPr>
          <a:xfrm>
            <a:off x="0" y="4839025"/>
            <a:ext cx="7549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https://www.cfr.org/africa-sub-saharan/sub-saharan-security-tracker/p37884</a:t>
            </a:r>
            <a:endParaRPr/>
          </a:p>
        </p:txBody>
      </p:sp>
      <p:sp>
        <p:nvSpPr>
          <p:cNvPr id="134" name="Google Shape;134;p21"/>
          <p:cNvSpPr txBox="1">
            <a:spLocks noGrp="1"/>
          </p:cNvSpPr>
          <p:nvPr>
            <p:ph type="body" idx="4294967295"/>
          </p:nvPr>
        </p:nvSpPr>
        <p:spPr>
          <a:xfrm>
            <a:off x="0" y="1174681"/>
            <a:ext cx="2478600" cy="22071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SzPts val="1600"/>
              <a:buChar char="●"/>
            </a:pPr>
            <a:r>
              <a:rPr lang="en" sz="1600"/>
              <a:t>Civil wars and crises</a:t>
            </a:r>
            <a:br>
              <a:rPr lang="en" sz="1600"/>
            </a:br>
            <a:endParaRPr sz="1600"/>
          </a:p>
          <a:p>
            <a:pPr marL="457200" marR="0" lvl="0" indent="-330200" algn="l" rtl="0">
              <a:lnSpc>
                <a:spcPct val="115000"/>
              </a:lnSpc>
              <a:spcBef>
                <a:spcPts val="0"/>
              </a:spcBef>
              <a:spcAft>
                <a:spcPts val="0"/>
              </a:spcAft>
              <a:buSzPts val="1600"/>
              <a:buChar char="●"/>
            </a:pPr>
            <a:r>
              <a:rPr lang="en" sz="1600"/>
              <a:t>Terrorism</a:t>
            </a:r>
            <a:br>
              <a:rPr lang="en" sz="1600"/>
            </a:br>
            <a:endParaRPr sz="1600"/>
          </a:p>
          <a:p>
            <a:pPr marL="457200" marR="0" lvl="0" indent="-330200" algn="l" rtl="0">
              <a:lnSpc>
                <a:spcPct val="115000"/>
              </a:lnSpc>
              <a:spcBef>
                <a:spcPts val="0"/>
              </a:spcBef>
              <a:spcAft>
                <a:spcPts val="0"/>
              </a:spcAft>
              <a:buSzPts val="1600"/>
              <a:buChar char="●"/>
            </a:pPr>
            <a:r>
              <a:rPr lang="en" sz="1600"/>
              <a:t>Political unrest</a:t>
            </a:r>
            <a:br>
              <a:rPr lang="en" sz="1600"/>
            </a:br>
            <a:endParaRPr sz="1600"/>
          </a:p>
          <a:p>
            <a:pPr marL="457200" marR="0" lvl="0" indent="-330200" algn="l" rtl="0">
              <a:lnSpc>
                <a:spcPct val="115000"/>
              </a:lnSpc>
              <a:spcBef>
                <a:spcPts val="0"/>
              </a:spcBef>
              <a:spcAft>
                <a:spcPts val="0"/>
              </a:spcAft>
              <a:buSzPts val="1600"/>
              <a:buChar char="●"/>
            </a:pPr>
            <a:r>
              <a:rPr lang="en" sz="1600"/>
              <a:t>Ethnic conflict</a:t>
            </a:r>
            <a:endParaRPr sz="1600"/>
          </a:p>
          <a:p>
            <a:pPr marL="457200" marR="0" lvl="0" indent="0" algn="l" rtl="0">
              <a:lnSpc>
                <a:spcPct val="115000"/>
              </a:lnSpc>
              <a:spcBef>
                <a:spcPts val="1600"/>
              </a:spcBef>
              <a:spcAft>
                <a:spcPts val="1600"/>
              </a:spcAft>
              <a:buNone/>
            </a:pPr>
            <a:endParaRPr sz="1600"/>
          </a:p>
        </p:txBody>
      </p:sp>
      <p:sp>
        <p:nvSpPr>
          <p:cNvPr id="135" name="Google Shape;135;p21"/>
          <p:cNvSpPr txBox="1">
            <a:spLocks noGrp="1"/>
          </p:cNvSpPr>
          <p:nvPr>
            <p:ph type="title"/>
          </p:nvPr>
        </p:nvSpPr>
        <p:spPr>
          <a:xfrm>
            <a:off x="181200" y="75625"/>
            <a:ext cx="172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a:t>
            </a:r>
            <a:endParaRPr/>
          </a:p>
          <a:p>
            <a:pPr marL="0" lvl="0" indent="0" algn="l" rtl="0">
              <a:lnSpc>
                <a:spcPct val="115000"/>
              </a:lnSpc>
              <a:spcBef>
                <a:spcPts val="0"/>
              </a:spcBef>
              <a:spcAft>
                <a:spcPts val="0"/>
              </a:spcAft>
              <a:buNone/>
            </a:pPr>
            <a:r>
              <a:rPr lang="en" sz="1400">
                <a:latin typeface="Average"/>
                <a:ea typeface="Average"/>
                <a:cs typeface="Average"/>
                <a:sym typeface="Average"/>
              </a:rPr>
              <a:t>print(‘Instability’) </a:t>
            </a:r>
            <a:endParaRPr sz="1400">
              <a:latin typeface="Average"/>
              <a:ea typeface="Average"/>
              <a:cs typeface="Average"/>
              <a:sym typeface="Average"/>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2343</Words>
  <Application>Microsoft Office PowerPoint</Application>
  <PresentationFormat>On-screen Show (16:9)</PresentationFormat>
  <Paragraphs>193</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Average</vt:lpstr>
      <vt:lpstr>Arial</vt:lpstr>
      <vt:lpstr>Oswald</vt:lpstr>
      <vt:lpstr>Slate</vt:lpstr>
      <vt:lpstr>Sub-Saharan Africa  2019</vt:lpstr>
      <vt:lpstr>An Overview Of The Analysis</vt:lpstr>
      <vt:lpstr>Methodology Used For The Analysis</vt:lpstr>
      <vt:lpstr>Defined ways for Imputing Missing Values </vt:lpstr>
      <vt:lpstr>Data Analysis On The Two Important Countries</vt:lpstr>
      <vt:lpstr>Data Analysis- GDP growth</vt:lpstr>
      <vt:lpstr>Data Analysis- GDP Performance</vt:lpstr>
      <vt:lpstr>Data Analysis- Additional Findings</vt:lpstr>
      <vt:lpstr>Problems print(‘Instability’)  </vt:lpstr>
      <vt:lpstr>PowerPoint Presentation</vt:lpstr>
      <vt:lpstr>PowerPoint Presentation</vt:lpstr>
      <vt:lpstr>Thank You</vt:lpstr>
      <vt:lpstr>References </vt:lpstr>
      <vt:lpstr>References </vt:lpstr>
      <vt:lpstr>References</vt:lpstr>
      <vt:lpstr>Appendix 1- Region GDP Growth</vt:lpstr>
      <vt:lpstr>Appendix 2- Industry GDP</vt:lpstr>
      <vt:lpstr>Appendix 3- Population</vt:lpstr>
      <vt:lpstr>Appendix 4- Population per Gender</vt:lpstr>
      <vt:lpstr>Appendix 5- GDP Performance</vt:lpstr>
      <vt:lpstr>Appendix 6- Rural Access to Electricity</vt:lpstr>
      <vt:lpstr>Appendix 7- Rural vs. Urban Electricity</vt:lpstr>
      <vt:lpstr>Appendix 8- Tax Revenue Percentage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Sub-Saharan Africa  2019</dc:title>
  <cp:lastModifiedBy>Sarthak Jagdale</cp:lastModifiedBy>
  <cp:revision>1</cp:revision>
  <dcterms:modified xsi:type="dcterms:W3CDTF">2020-02-18T04:05:44Z</dcterms:modified>
</cp:coreProperties>
</file>